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Montserrat"/>
      <p:regular r:id="rId17"/>
      <p:bold r:id="rId18"/>
      <p:italic r:id="rId19"/>
      <p:boldItalic r:id="rId20"/>
    </p:embeddedFont>
    <p:embeddedFont>
      <p:font typeface="Montserrat Light"/>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11" Type="http://schemas.openxmlformats.org/officeDocument/2006/relationships/slide" Target="slides/slide6.xml"/><Relationship Id="rId22" Type="http://schemas.openxmlformats.org/officeDocument/2006/relationships/font" Target="fonts/MontserratLight-bold.fntdata"/><Relationship Id="rId10" Type="http://schemas.openxmlformats.org/officeDocument/2006/relationships/slide" Target="slides/slide5.xml"/><Relationship Id="rId21" Type="http://schemas.openxmlformats.org/officeDocument/2006/relationships/font" Target="fonts/MontserratLight-regular.fntdata"/><Relationship Id="rId13" Type="http://schemas.openxmlformats.org/officeDocument/2006/relationships/slide" Target="slides/slide8.xml"/><Relationship Id="rId24" Type="http://schemas.openxmlformats.org/officeDocument/2006/relationships/font" Target="fonts/MontserratLight-boldItalic.fntdata"/><Relationship Id="rId12" Type="http://schemas.openxmlformats.org/officeDocument/2006/relationships/slide" Target="slides/slide7.xml"/><Relationship Id="rId23" Type="http://schemas.openxmlformats.org/officeDocument/2006/relationships/font" Target="fonts/MontserratLight-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Montserrat-italic.fntdata"/><Relationship Id="rId6" Type="http://schemas.openxmlformats.org/officeDocument/2006/relationships/slide" Target="slides/slide1.xml"/><Relationship Id="rId18"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af2c9ff8b0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af2c9ff8b0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af2c9ff8b0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af2c9ff8b0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aec6c15fdb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aec6c15fdb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aec6c15fdb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aec6c15fdb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aec6c15fdb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aec6c15fdb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aec6c15fdb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aec6c15fdb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aec6c15fdb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aec6c15fdb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aec6c15fdb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aec6c15fdb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aec6c15fdb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aec6c15fdb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af2c9ff8b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af2c9ff8b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1600"/>
              </a:spcBef>
              <a:spcAft>
                <a:spcPts val="0"/>
              </a:spcAft>
              <a:buClr>
                <a:schemeClr val="lt2"/>
              </a:buClr>
              <a:buSzPts val="1400"/>
              <a:buChar char="○"/>
              <a:defRPr>
                <a:solidFill>
                  <a:schemeClr val="lt2"/>
                </a:solidFill>
              </a:defRPr>
            </a:lvl2pPr>
            <a:lvl3pPr indent="-317500" lvl="2" marL="1371600">
              <a:lnSpc>
                <a:spcPct val="115000"/>
              </a:lnSpc>
              <a:spcBef>
                <a:spcPts val="1600"/>
              </a:spcBef>
              <a:spcAft>
                <a:spcPts val="0"/>
              </a:spcAft>
              <a:buClr>
                <a:schemeClr val="lt2"/>
              </a:buClr>
              <a:buSzPts val="1400"/>
              <a:buChar char="■"/>
              <a:defRPr>
                <a:solidFill>
                  <a:schemeClr val="lt2"/>
                </a:solidFill>
              </a:defRPr>
            </a:lvl3pPr>
            <a:lvl4pPr indent="-317500" lvl="3" marL="1828800">
              <a:lnSpc>
                <a:spcPct val="115000"/>
              </a:lnSpc>
              <a:spcBef>
                <a:spcPts val="1600"/>
              </a:spcBef>
              <a:spcAft>
                <a:spcPts val="0"/>
              </a:spcAft>
              <a:buClr>
                <a:schemeClr val="lt2"/>
              </a:buClr>
              <a:buSzPts val="1400"/>
              <a:buChar char="●"/>
              <a:defRPr>
                <a:solidFill>
                  <a:schemeClr val="lt2"/>
                </a:solidFill>
              </a:defRPr>
            </a:lvl4pPr>
            <a:lvl5pPr indent="-317500" lvl="4" marL="2286000">
              <a:lnSpc>
                <a:spcPct val="115000"/>
              </a:lnSpc>
              <a:spcBef>
                <a:spcPts val="1600"/>
              </a:spcBef>
              <a:spcAft>
                <a:spcPts val="0"/>
              </a:spcAft>
              <a:buClr>
                <a:schemeClr val="lt2"/>
              </a:buClr>
              <a:buSzPts val="1400"/>
              <a:buChar char="○"/>
              <a:defRPr>
                <a:solidFill>
                  <a:schemeClr val="lt2"/>
                </a:solidFill>
              </a:defRPr>
            </a:lvl5pPr>
            <a:lvl6pPr indent="-317500" lvl="5" marL="2743200">
              <a:lnSpc>
                <a:spcPct val="115000"/>
              </a:lnSpc>
              <a:spcBef>
                <a:spcPts val="1600"/>
              </a:spcBef>
              <a:spcAft>
                <a:spcPts val="0"/>
              </a:spcAft>
              <a:buClr>
                <a:schemeClr val="lt2"/>
              </a:buClr>
              <a:buSzPts val="1400"/>
              <a:buChar char="■"/>
              <a:defRPr>
                <a:solidFill>
                  <a:schemeClr val="lt2"/>
                </a:solidFill>
              </a:defRPr>
            </a:lvl6pPr>
            <a:lvl7pPr indent="-317500" lvl="6" marL="3200400">
              <a:lnSpc>
                <a:spcPct val="115000"/>
              </a:lnSpc>
              <a:spcBef>
                <a:spcPts val="1600"/>
              </a:spcBef>
              <a:spcAft>
                <a:spcPts val="0"/>
              </a:spcAft>
              <a:buClr>
                <a:schemeClr val="lt2"/>
              </a:buClr>
              <a:buSzPts val="1400"/>
              <a:buChar char="●"/>
              <a:defRPr>
                <a:solidFill>
                  <a:schemeClr val="lt2"/>
                </a:solidFill>
              </a:defRPr>
            </a:lvl7pPr>
            <a:lvl8pPr indent="-317500" lvl="7" marL="3657600">
              <a:lnSpc>
                <a:spcPct val="115000"/>
              </a:lnSpc>
              <a:spcBef>
                <a:spcPts val="1600"/>
              </a:spcBef>
              <a:spcAft>
                <a:spcPts val="0"/>
              </a:spcAft>
              <a:buClr>
                <a:schemeClr val="lt2"/>
              </a:buClr>
              <a:buSzPts val="1400"/>
              <a:buChar char="○"/>
              <a:defRPr>
                <a:solidFill>
                  <a:schemeClr val="lt2"/>
                </a:solidFill>
              </a:defRPr>
            </a:lvl8pPr>
            <a:lvl9pPr indent="-317500" lvl="8" marL="4114800">
              <a:lnSpc>
                <a:spcPct val="115000"/>
              </a:lnSpc>
              <a:spcBef>
                <a:spcPts val="1600"/>
              </a:spcBef>
              <a:spcAft>
                <a:spcPts val="160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mt="13000"/>
          </a:blip>
          <a:stretch>
            <a:fillRect/>
          </a:stretch>
        </p:blipFill>
        <p:spPr>
          <a:xfrm>
            <a:off x="0" y="285750"/>
            <a:ext cx="9144000" cy="4572000"/>
          </a:xfrm>
          <a:prstGeom prst="rect">
            <a:avLst/>
          </a:prstGeom>
          <a:noFill/>
          <a:ln>
            <a:noFill/>
          </a:ln>
        </p:spPr>
      </p:pic>
      <p:sp>
        <p:nvSpPr>
          <p:cNvPr id="55" name="Google Shape;55;p13"/>
          <p:cNvSpPr txBox="1"/>
          <p:nvPr/>
        </p:nvSpPr>
        <p:spPr>
          <a:xfrm>
            <a:off x="1407900" y="1993800"/>
            <a:ext cx="6328200" cy="11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rgbClr val="FFFFFF"/>
                </a:solidFill>
                <a:latin typeface="Montserrat Light"/>
                <a:ea typeface="Montserrat Light"/>
                <a:cs typeface="Montserrat Light"/>
                <a:sym typeface="Montserrat Light"/>
              </a:rPr>
              <a:t>Security Object Detection ~ Surveillance</a:t>
            </a:r>
            <a:endParaRPr sz="3200">
              <a:solidFill>
                <a:srgbClr val="FFFFFF"/>
              </a:solidFill>
              <a:latin typeface="Montserrat Light"/>
              <a:ea typeface="Montserrat Light"/>
              <a:cs typeface="Montserrat Light"/>
              <a:sym typeface="Montserrat Light"/>
            </a:endParaRPr>
          </a:p>
        </p:txBody>
      </p:sp>
      <p:sp>
        <p:nvSpPr>
          <p:cNvPr id="56" name="Google Shape;56;p13"/>
          <p:cNvSpPr txBox="1"/>
          <p:nvPr/>
        </p:nvSpPr>
        <p:spPr>
          <a:xfrm>
            <a:off x="2043600" y="3149700"/>
            <a:ext cx="5056800" cy="54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Montserrat Light"/>
                <a:ea typeface="Montserrat Light"/>
                <a:cs typeface="Montserrat Light"/>
                <a:sym typeface="Montserrat Light"/>
              </a:rPr>
              <a:t>Cynthia Milan, Manuel Rodriguez, and Edgar Gallegos</a:t>
            </a:r>
            <a:endParaRPr>
              <a:solidFill>
                <a:srgbClr val="FFFFFF"/>
              </a:solidFill>
              <a:latin typeface="Montserrat Light"/>
              <a:ea typeface="Montserrat Light"/>
              <a:cs typeface="Montserrat Light"/>
              <a:sym typeface="Montserrat Light"/>
            </a:endParaRPr>
          </a:p>
          <a:p>
            <a:pPr indent="0" lvl="0" marL="0" rtl="0" algn="l">
              <a:spcBef>
                <a:spcPts val="0"/>
              </a:spcBef>
              <a:spcAft>
                <a:spcPts val="0"/>
              </a:spcAft>
              <a:buNone/>
            </a:pPr>
            <a:r>
              <a:rPr lang="en">
                <a:solidFill>
                  <a:srgbClr val="FFFFFF"/>
                </a:solidFill>
                <a:latin typeface="Montserrat Light"/>
                <a:ea typeface="Montserrat Light"/>
                <a:cs typeface="Montserrat Light"/>
                <a:sym typeface="Montserrat Light"/>
              </a:rPr>
              <a:t>School of Computer Science and Engineering, CSUSB</a:t>
            </a:r>
            <a:endParaRPr>
              <a:solidFill>
                <a:srgbClr val="FFFFFF"/>
              </a:solidFill>
              <a:latin typeface="Montserrat Light"/>
              <a:ea typeface="Montserrat Light"/>
              <a:cs typeface="Montserrat Light"/>
              <a:sym typeface="Montserrat Light"/>
            </a:endParaRPr>
          </a:p>
          <a:p>
            <a:pPr indent="0" lvl="0" marL="0" rtl="0" algn="l">
              <a:spcBef>
                <a:spcPts val="0"/>
              </a:spcBef>
              <a:spcAft>
                <a:spcPts val="0"/>
              </a:spcAft>
              <a:buNone/>
            </a:pPr>
            <a:r>
              <a:rPr lang="en">
                <a:solidFill>
                  <a:srgbClr val="FFFFFF"/>
                </a:solidFill>
                <a:latin typeface="Montserrat Light"/>
                <a:ea typeface="Montserrat Light"/>
                <a:cs typeface="Montserrat Light"/>
                <a:sym typeface="Montserrat Light"/>
              </a:rPr>
              <a:t>CSE 5350 - Prof. Q. Sun</a:t>
            </a:r>
            <a:endParaRPr>
              <a:solidFill>
                <a:srgbClr val="FFFFFF"/>
              </a:solidFill>
              <a:latin typeface="Montserrat Light"/>
              <a:ea typeface="Montserrat Light"/>
              <a:cs typeface="Montserrat Light"/>
              <a:sym typeface="Montserrat Light"/>
            </a:endParaRPr>
          </a:p>
          <a:p>
            <a:pPr indent="0" lvl="0" marL="0" rtl="0" algn="l">
              <a:spcBef>
                <a:spcPts val="0"/>
              </a:spcBef>
              <a:spcAft>
                <a:spcPts val="0"/>
              </a:spcAft>
              <a:buNone/>
            </a:pPr>
            <a:r>
              <a:rPr lang="en">
                <a:solidFill>
                  <a:srgbClr val="FFFFFF"/>
                </a:solidFill>
                <a:latin typeface="Montserrat Light"/>
                <a:ea typeface="Montserrat Light"/>
                <a:cs typeface="Montserrat Light"/>
                <a:sym typeface="Montserrat Light"/>
              </a:rPr>
              <a:t>Fall 2020</a:t>
            </a:r>
            <a:endParaRPr>
              <a:solidFill>
                <a:srgbClr val="FFFFFF"/>
              </a:solidFill>
              <a:latin typeface="Montserrat Light"/>
              <a:ea typeface="Montserrat Light"/>
              <a:cs typeface="Montserrat Light"/>
              <a:sym typeface="Montserrat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pic>
        <p:nvPicPr>
          <p:cNvPr id="125" name="Google Shape;125;p22"/>
          <p:cNvPicPr preferRelativeResize="0"/>
          <p:nvPr/>
        </p:nvPicPr>
        <p:blipFill>
          <a:blip r:embed="rId3">
            <a:alphaModFix amt="40000"/>
          </a:blip>
          <a:stretch>
            <a:fillRect/>
          </a:stretch>
        </p:blipFill>
        <p:spPr>
          <a:xfrm>
            <a:off x="0" y="285750"/>
            <a:ext cx="9144000" cy="4572000"/>
          </a:xfrm>
          <a:prstGeom prst="rect">
            <a:avLst/>
          </a:prstGeom>
          <a:noFill/>
          <a:ln>
            <a:noFill/>
          </a:ln>
        </p:spPr>
      </p:pic>
      <p:sp>
        <p:nvSpPr>
          <p:cNvPr id="126" name="Google Shape;126;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Montserrat Light"/>
                <a:ea typeface="Montserrat Light"/>
                <a:cs typeface="Montserrat Light"/>
                <a:sym typeface="Montserrat Light"/>
              </a:rPr>
              <a:t>Results</a:t>
            </a:r>
            <a:endParaRPr>
              <a:latin typeface="Montserrat Light"/>
              <a:ea typeface="Montserrat Light"/>
              <a:cs typeface="Montserrat Light"/>
              <a:sym typeface="Montserrat Light"/>
            </a:endParaRPr>
          </a:p>
        </p:txBody>
      </p:sp>
      <p:sp>
        <p:nvSpPr>
          <p:cNvPr id="127" name="Google Shape;127;p22"/>
          <p:cNvSpPr txBox="1"/>
          <p:nvPr>
            <p:ph idx="1" type="body"/>
          </p:nvPr>
        </p:nvSpPr>
        <p:spPr>
          <a:xfrm>
            <a:off x="311700" y="1152475"/>
            <a:ext cx="4004100" cy="35907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chemeClr val="dk1"/>
              </a:buClr>
              <a:buSzPts val="1300"/>
              <a:buFont typeface="Montserrat Light"/>
              <a:buChar char="❖"/>
            </a:pPr>
            <a:r>
              <a:rPr lang="en" sz="1300">
                <a:solidFill>
                  <a:schemeClr val="dk1"/>
                </a:solidFill>
                <a:highlight>
                  <a:srgbClr val="000000"/>
                </a:highlight>
              </a:rPr>
              <a:t>Overall, we were successful in creating an algorithm that detects humans using existing COCO datasets and Tensorflow Lite to accomplish our goal.</a:t>
            </a:r>
            <a:endParaRPr sz="1300">
              <a:solidFill>
                <a:schemeClr val="dk1"/>
              </a:solidFill>
              <a:highlight>
                <a:srgbClr val="000000"/>
              </a:highlight>
            </a:endParaRPr>
          </a:p>
          <a:p>
            <a:pPr indent="-311150" lvl="0" marL="457200" rtl="0" algn="l">
              <a:spcBef>
                <a:spcPts val="0"/>
              </a:spcBef>
              <a:spcAft>
                <a:spcPts val="0"/>
              </a:spcAft>
              <a:buClr>
                <a:schemeClr val="dk1"/>
              </a:buClr>
              <a:buSzPts val="1300"/>
              <a:buFont typeface="Montserrat Light"/>
              <a:buChar char="❖"/>
            </a:pPr>
            <a:r>
              <a:rPr lang="en" sz="1300">
                <a:solidFill>
                  <a:schemeClr val="dk1"/>
                </a:solidFill>
                <a:highlight>
                  <a:srgbClr val="000000"/>
                </a:highlight>
              </a:rPr>
              <a:t>The algorithm can be modified and improved upon to increase its functionality and efficiency.</a:t>
            </a:r>
            <a:endParaRPr sz="1300">
              <a:solidFill>
                <a:schemeClr val="dk1"/>
              </a:solidFill>
              <a:highlight>
                <a:srgbClr val="000000"/>
              </a:highlight>
            </a:endParaRPr>
          </a:p>
          <a:p>
            <a:pPr indent="-311150" lvl="0" marL="457200" rtl="0" algn="l">
              <a:spcBef>
                <a:spcPts val="0"/>
              </a:spcBef>
              <a:spcAft>
                <a:spcPts val="0"/>
              </a:spcAft>
              <a:buClr>
                <a:schemeClr val="dk1"/>
              </a:buClr>
              <a:buSzPts val="1300"/>
              <a:buFont typeface="Montserrat Light"/>
              <a:buChar char="❖"/>
            </a:pPr>
            <a:r>
              <a:rPr lang="en" sz="1300">
                <a:solidFill>
                  <a:schemeClr val="dk1"/>
                </a:solidFill>
                <a:highlight>
                  <a:srgbClr val="000000"/>
                </a:highlight>
              </a:rPr>
              <a:t>The algorithm is able to detect humans with 70% accuracy or better. Combined with different hardware, it has the potential of replacing different equipment in addition in aiding in home surveillance. We have also demonstrated how CNN can be used to detect other objects, not just humans</a:t>
            </a:r>
            <a:endParaRPr>
              <a:solidFill>
                <a:srgbClr val="FFFFFF"/>
              </a:solidFill>
              <a:highlight>
                <a:srgbClr val="000000"/>
              </a:highlight>
              <a:latin typeface="Montserrat Light"/>
              <a:ea typeface="Montserrat Light"/>
              <a:cs typeface="Montserrat Light"/>
              <a:sym typeface="Montserrat Light"/>
            </a:endParaRPr>
          </a:p>
        </p:txBody>
      </p:sp>
      <p:pic>
        <p:nvPicPr>
          <p:cNvPr id="128" name="Google Shape;128;p22"/>
          <p:cNvPicPr preferRelativeResize="0"/>
          <p:nvPr/>
        </p:nvPicPr>
        <p:blipFill>
          <a:blip r:embed="rId4">
            <a:alphaModFix/>
          </a:blip>
          <a:stretch>
            <a:fillRect/>
          </a:stretch>
        </p:blipFill>
        <p:spPr>
          <a:xfrm>
            <a:off x="4389325" y="1229913"/>
            <a:ext cx="4554126" cy="2683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pic>
        <p:nvPicPr>
          <p:cNvPr id="133" name="Google Shape;133;p23"/>
          <p:cNvPicPr preferRelativeResize="0"/>
          <p:nvPr/>
        </p:nvPicPr>
        <p:blipFill>
          <a:blip r:embed="rId3">
            <a:alphaModFix amt="40000"/>
          </a:blip>
          <a:stretch>
            <a:fillRect/>
          </a:stretch>
        </p:blipFill>
        <p:spPr>
          <a:xfrm>
            <a:off x="0" y="285750"/>
            <a:ext cx="9144000" cy="4572000"/>
          </a:xfrm>
          <a:prstGeom prst="rect">
            <a:avLst/>
          </a:prstGeom>
          <a:noFill/>
          <a:ln>
            <a:noFill/>
          </a:ln>
        </p:spPr>
      </p:pic>
      <p:sp>
        <p:nvSpPr>
          <p:cNvPr id="134" name="Google Shape;134;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Montserrat Light"/>
              <a:ea typeface="Montserrat Light"/>
              <a:cs typeface="Montserrat Light"/>
              <a:sym typeface="Montserrat Light"/>
            </a:endParaRPr>
          </a:p>
        </p:txBody>
      </p:sp>
      <p:sp>
        <p:nvSpPr>
          <p:cNvPr id="135" name="Google Shape;135;p23"/>
          <p:cNvSpPr txBox="1"/>
          <p:nvPr>
            <p:ph idx="1" type="body"/>
          </p:nvPr>
        </p:nvSpPr>
        <p:spPr>
          <a:xfrm>
            <a:off x="3342600" y="1893125"/>
            <a:ext cx="2458800" cy="1746300"/>
          </a:xfrm>
          <a:prstGeom prst="rect">
            <a:avLst/>
          </a:prstGeom>
        </p:spPr>
        <p:txBody>
          <a:bodyPr anchorCtr="0" anchor="t" bIns="91425" lIns="91425" spcFirstLastPara="1" rIns="91425" wrap="square" tIns="91425">
            <a:noAutofit/>
          </a:bodyPr>
          <a:lstStyle/>
          <a:p>
            <a:pPr indent="0" lvl="0" marL="457200" rtl="0" algn="l">
              <a:spcBef>
                <a:spcPts val="0"/>
              </a:spcBef>
              <a:spcAft>
                <a:spcPts val="1600"/>
              </a:spcAft>
              <a:buNone/>
            </a:pPr>
            <a:r>
              <a:rPr lang="en" sz="6000">
                <a:solidFill>
                  <a:srgbClr val="FFFFFF"/>
                </a:solidFill>
                <a:latin typeface="Montserrat Light"/>
                <a:ea typeface="Montserrat Light"/>
                <a:cs typeface="Montserrat Light"/>
                <a:sym typeface="Montserrat Light"/>
              </a:rPr>
              <a:t>Q/A</a:t>
            </a:r>
            <a:endParaRPr sz="6800">
              <a:solidFill>
                <a:srgbClr val="FFFFFF"/>
              </a:solidFill>
              <a:latin typeface="Montserrat Light"/>
              <a:ea typeface="Montserrat Light"/>
              <a:cs typeface="Montserrat Light"/>
              <a:sym typeface="Montserrat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pic>
        <p:nvPicPr>
          <p:cNvPr id="61" name="Google Shape;61;p14"/>
          <p:cNvPicPr preferRelativeResize="0"/>
          <p:nvPr/>
        </p:nvPicPr>
        <p:blipFill>
          <a:blip r:embed="rId3">
            <a:alphaModFix amt="40000"/>
          </a:blip>
          <a:stretch>
            <a:fillRect/>
          </a:stretch>
        </p:blipFill>
        <p:spPr>
          <a:xfrm>
            <a:off x="0" y="285750"/>
            <a:ext cx="9144000" cy="4572000"/>
          </a:xfrm>
          <a:prstGeom prst="rect">
            <a:avLst/>
          </a:prstGeom>
          <a:noFill/>
          <a:ln>
            <a:noFill/>
          </a:ln>
        </p:spPr>
      </p:pic>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Montserrat Light"/>
                <a:ea typeface="Montserrat Light"/>
                <a:cs typeface="Montserrat Light"/>
                <a:sym typeface="Montserrat Light"/>
              </a:rPr>
              <a:t>Topic </a:t>
            </a:r>
            <a:endParaRPr>
              <a:latin typeface="Montserrat Light"/>
              <a:ea typeface="Montserrat Light"/>
              <a:cs typeface="Montserrat Light"/>
              <a:sym typeface="Montserrat Light"/>
            </a:endParaRPr>
          </a:p>
        </p:txBody>
      </p:sp>
      <p:sp>
        <p:nvSpPr>
          <p:cNvPr id="63" name="Google Shape;63;p14"/>
          <p:cNvSpPr txBox="1"/>
          <p:nvPr>
            <p:ph idx="1" type="body"/>
          </p:nvPr>
        </p:nvSpPr>
        <p:spPr>
          <a:xfrm>
            <a:off x="-625475" y="1101550"/>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Montserrat Light"/>
              <a:buChar char="❖"/>
            </a:pPr>
            <a:r>
              <a:rPr lang="en">
                <a:solidFill>
                  <a:srgbClr val="FFFFFF"/>
                </a:solidFill>
                <a:highlight>
                  <a:srgbClr val="000000"/>
                </a:highlight>
                <a:latin typeface="Montserrat Light"/>
                <a:ea typeface="Montserrat Light"/>
                <a:cs typeface="Montserrat Light"/>
                <a:sym typeface="Montserrat Light"/>
              </a:rPr>
              <a:t>What is Computer Vision and Network ?</a:t>
            </a:r>
            <a:endParaRPr>
              <a:solidFill>
                <a:srgbClr val="FFFFFF"/>
              </a:solidFill>
              <a:highlight>
                <a:srgbClr val="000000"/>
              </a:highlight>
              <a:latin typeface="Montserrat Light"/>
              <a:ea typeface="Montserrat Light"/>
              <a:cs typeface="Montserrat Light"/>
              <a:sym typeface="Montserrat Light"/>
            </a:endParaRPr>
          </a:p>
          <a:p>
            <a:pPr indent="-317500" lvl="1" marL="9144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Common used tool known as image and video recognition</a:t>
            </a:r>
            <a:endParaRPr>
              <a:solidFill>
                <a:srgbClr val="FFFFFF"/>
              </a:solidFill>
              <a:highlight>
                <a:srgbClr val="000000"/>
              </a:highlight>
              <a:latin typeface="Montserrat Light"/>
              <a:ea typeface="Montserrat Light"/>
              <a:cs typeface="Montserrat Light"/>
              <a:sym typeface="Montserrat Light"/>
            </a:endParaRPr>
          </a:p>
          <a:p>
            <a:pPr indent="-317500" lvl="1" marL="9144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Commonly used to identify objects, faces, and a variety of other things</a:t>
            </a:r>
            <a:endParaRPr>
              <a:solidFill>
                <a:srgbClr val="FFFFFF"/>
              </a:solidFill>
              <a:highlight>
                <a:srgbClr val="000000"/>
              </a:highlight>
              <a:latin typeface="Montserrat Light"/>
              <a:ea typeface="Montserrat Light"/>
              <a:cs typeface="Montserrat Light"/>
              <a:sym typeface="Montserrat Light"/>
            </a:endParaRPr>
          </a:p>
          <a:p>
            <a:pPr indent="-317500" lvl="1" marL="9144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Identified in a single or few frames</a:t>
            </a:r>
            <a:endParaRPr>
              <a:solidFill>
                <a:srgbClr val="FFFFFF"/>
              </a:solidFill>
              <a:highlight>
                <a:srgbClr val="000000"/>
              </a:highlight>
              <a:latin typeface="Montserrat Light"/>
              <a:ea typeface="Montserrat Light"/>
              <a:cs typeface="Montserrat Light"/>
              <a:sym typeface="Montserrat Light"/>
            </a:endParaRPr>
          </a:p>
          <a:p>
            <a:pPr indent="-317500" lvl="2" marL="13716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Mainly through connected layers</a:t>
            </a:r>
            <a:endParaRPr>
              <a:solidFill>
                <a:srgbClr val="FFFFFF"/>
              </a:solidFill>
              <a:highlight>
                <a:srgbClr val="000000"/>
              </a:highlight>
              <a:latin typeface="Montserrat Light"/>
              <a:ea typeface="Montserrat Light"/>
              <a:cs typeface="Montserrat Light"/>
              <a:sym typeface="Montserrat Light"/>
            </a:endParaRPr>
          </a:p>
          <a:p>
            <a:pPr indent="-317500" lvl="3" marL="18288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Each with different </a:t>
            </a:r>
            <a:r>
              <a:rPr lang="en">
                <a:solidFill>
                  <a:srgbClr val="FFFFFF"/>
                </a:solidFill>
                <a:highlight>
                  <a:srgbClr val="000000"/>
                </a:highlight>
                <a:latin typeface="Montserrat Light"/>
                <a:ea typeface="Montserrat Light"/>
                <a:cs typeface="Montserrat Light"/>
                <a:sym typeface="Montserrat Light"/>
              </a:rPr>
              <a:t>dimensions</a:t>
            </a:r>
            <a:endParaRPr>
              <a:solidFill>
                <a:srgbClr val="FFFFFF"/>
              </a:solidFill>
              <a:highlight>
                <a:srgbClr val="000000"/>
              </a:highlight>
              <a:latin typeface="Montserrat Light"/>
              <a:ea typeface="Montserrat Light"/>
              <a:cs typeface="Montserrat Light"/>
              <a:sym typeface="Montserrat Light"/>
            </a:endParaRPr>
          </a:p>
          <a:p>
            <a:pPr indent="-342900" lvl="0" marL="457200" rtl="0" algn="l">
              <a:spcBef>
                <a:spcPts val="0"/>
              </a:spcBef>
              <a:spcAft>
                <a:spcPts val="0"/>
              </a:spcAft>
              <a:buClr>
                <a:srgbClr val="FFFFFF"/>
              </a:buClr>
              <a:buSzPts val="1800"/>
              <a:buFont typeface="Montserrat Light"/>
              <a:buChar char="❖"/>
            </a:pPr>
            <a:r>
              <a:rPr lang="en">
                <a:solidFill>
                  <a:srgbClr val="FFFFFF"/>
                </a:solidFill>
                <a:highlight>
                  <a:srgbClr val="000000"/>
                </a:highlight>
                <a:latin typeface="Montserrat Light"/>
                <a:ea typeface="Montserrat Light"/>
                <a:cs typeface="Montserrat Light"/>
                <a:sym typeface="Montserrat Light"/>
              </a:rPr>
              <a:t>What is our study?</a:t>
            </a:r>
            <a:endParaRPr>
              <a:solidFill>
                <a:srgbClr val="FFFFFF"/>
              </a:solidFill>
              <a:highlight>
                <a:srgbClr val="000000"/>
              </a:highlight>
              <a:latin typeface="Montserrat Light"/>
              <a:ea typeface="Montserrat Light"/>
              <a:cs typeface="Montserrat Light"/>
              <a:sym typeface="Montserrat Light"/>
            </a:endParaRPr>
          </a:p>
          <a:p>
            <a:pPr indent="-317500" lvl="1" marL="9144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A Security Object Detector</a:t>
            </a:r>
            <a:endParaRPr>
              <a:solidFill>
                <a:srgbClr val="FFFFFF"/>
              </a:solidFill>
              <a:highlight>
                <a:srgbClr val="000000"/>
              </a:highlight>
              <a:latin typeface="Montserrat Light"/>
              <a:ea typeface="Montserrat Light"/>
              <a:cs typeface="Montserrat Light"/>
              <a:sym typeface="Montserrat Light"/>
            </a:endParaRPr>
          </a:p>
          <a:p>
            <a:pPr indent="-317500" lvl="2" marL="13716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Surveillance</a:t>
            </a:r>
            <a:endParaRPr>
              <a:solidFill>
                <a:srgbClr val="FFFFFF"/>
              </a:solidFill>
              <a:highlight>
                <a:srgbClr val="000000"/>
              </a:highlight>
              <a:latin typeface="Montserrat Light"/>
              <a:ea typeface="Montserrat Light"/>
              <a:cs typeface="Montserrat Light"/>
              <a:sym typeface="Montserrat Light"/>
            </a:endParaRPr>
          </a:p>
        </p:txBody>
      </p:sp>
      <p:pic>
        <p:nvPicPr>
          <p:cNvPr id="64" name="Google Shape;64;p14"/>
          <p:cNvPicPr preferRelativeResize="0"/>
          <p:nvPr/>
        </p:nvPicPr>
        <p:blipFill>
          <a:blip r:embed="rId4">
            <a:alphaModFix/>
          </a:blip>
          <a:stretch>
            <a:fillRect/>
          </a:stretch>
        </p:blipFill>
        <p:spPr>
          <a:xfrm>
            <a:off x="5503775" y="2127575"/>
            <a:ext cx="3640224" cy="2730175"/>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pic>
        <p:nvPicPr>
          <p:cNvPr id="69" name="Google Shape;69;p15"/>
          <p:cNvPicPr preferRelativeResize="0"/>
          <p:nvPr/>
        </p:nvPicPr>
        <p:blipFill>
          <a:blip r:embed="rId3">
            <a:alphaModFix amt="40000"/>
          </a:blip>
          <a:stretch>
            <a:fillRect/>
          </a:stretch>
        </p:blipFill>
        <p:spPr>
          <a:xfrm>
            <a:off x="0" y="285750"/>
            <a:ext cx="9144000" cy="4572000"/>
          </a:xfrm>
          <a:prstGeom prst="rect">
            <a:avLst/>
          </a:prstGeom>
          <a:noFill/>
          <a:ln>
            <a:noFill/>
          </a:ln>
        </p:spPr>
      </p:pic>
      <p:sp>
        <p:nvSpPr>
          <p:cNvPr id="70" name="Google Shape;70;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Montserrat Light"/>
                <a:ea typeface="Montserrat Light"/>
                <a:cs typeface="Montserrat Light"/>
                <a:sym typeface="Montserrat Light"/>
              </a:rPr>
              <a:t>Introduction</a:t>
            </a:r>
            <a:endParaRPr>
              <a:latin typeface="Montserrat Light"/>
              <a:ea typeface="Montserrat Light"/>
              <a:cs typeface="Montserrat Light"/>
              <a:sym typeface="Montserrat Light"/>
            </a:endParaRPr>
          </a:p>
        </p:txBody>
      </p:sp>
      <p:sp>
        <p:nvSpPr>
          <p:cNvPr id="71" name="Google Shape;71;p15"/>
          <p:cNvSpPr txBox="1"/>
          <p:nvPr>
            <p:ph idx="1" type="body"/>
          </p:nvPr>
        </p:nvSpPr>
        <p:spPr>
          <a:xfrm>
            <a:off x="311700" y="1152475"/>
            <a:ext cx="47469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Montserrat Light"/>
              <a:buChar char="❖"/>
            </a:pPr>
            <a:r>
              <a:rPr lang="en">
                <a:solidFill>
                  <a:srgbClr val="FFFFFF"/>
                </a:solidFill>
                <a:highlight>
                  <a:srgbClr val="000000"/>
                </a:highlight>
                <a:latin typeface="Montserrat Light"/>
                <a:ea typeface="Montserrat Light"/>
                <a:cs typeface="Montserrat Light"/>
                <a:sym typeface="Montserrat Light"/>
              </a:rPr>
              <a:t>Why a security object detection as surveillance?</a:t>
            </a:r>
            <a:endParaRPr>
              <a:solidFill>
                <a:srgbClr val="FFFFFF"/>
              </a:solidFill>
              <a:highlight>
                <a:srgbClr val="000000"/>
              </a:highlight>
              <a:latin typeface="Montserrat Light"/>
              <a:ea typeface="Montserrat Light"/>
              <a:cs typeface="Montserrat Light"/>
              <a:sym typeface="Montserrat Light"/>
            </a:endParaRPr>
          </a:p>
          <a:p>
            <a:pPr indent="-317500" lvl="1" marL="9144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Asset to many lives</a:t>
            </a:r>
            <a:endParaRPr>
              <a:solidFill>
                <a:srgbClr val="FFFFFF"/>
              </a:solidFill>
              <a:highlight>
                <a:srgbClr val="000000"/>
              </a:highlight>
              <a:latin typeface="Montserrat Light"/>
              <a:ea typeface="Montserrat Light"/>
              <a:cs typeface="Montserrat Light"/>
              <a:sym typeface="Montserrat Light"/>
            </a:endParaRPr>
          </a:p>
          <a:p>
            <a:pPr indent="-317500" lvl="2" marL="13716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Solution to many security problems using technology</a:t>
            </a:r>
            <a:endParaRPr>
              <a:solidFill>
                <a:srgbClr val="FFFFFF"/>
              </a:solidFill>
              <a:highlight>
                <a:srgbClr val="000000"/>
              </a:highlight>
              <a:latin typeface="Montserrat Light"/>
              <a:ea typeface="Montserrat Light"/>
              <a:cs typeface="Montserrat Light"/>
              <a:sym typeface="Montserrat Light"/>
            </a:endParaRPr>
          </a:p>
          <a:p>
            <a:pPr indent="-317500" lvl="2" marL="13716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Implementation of </a:t>
            </a:r>
            <a:r>
              <a:rPr lang="en">
                <a:solidFill>
                  <a:srgbClr val="FFFFFF"/>
                </a:solidFill>
                <a:highlight>
                  <a:srgbClr val="000000"/>
                </a:highlight>
                <a:latin typeface="Montserrat Light"/>
                <a:ea typeface="Montserrat Light"/>
                <a:cs typeface="Montserrat Light"/>
                <a:sym typeface="Montserrat Light"/>
              </a:rPr>
              <a:t>security</a:t>
            </a:r>
            <a:r>
              <a:rPr lang="en">
                <a:solidFill>
                  <a:srgbClr val="FFFFFF"/>
                </a:solidFill>
                <a:highlight>
                  <a:srgbClr val="000000"/>
                </a:highlight>
                <a:latin typeface="Montserrat Light"/>
                <a:ea typeface="Montserrat Light"/>
                <a:cs typeface="Montserrat Light"/>
                <a:sym typeface="Montserrat Light"/>
              </a:rPr>
              <a:t> features in place of comfort</a:t>
            </a:r>
            <a:endParaRPr>
              <a:solidFill>
                <a:srgbClr val="FFFFFF"/>
              </a:solidFill>
              <a:highlight>
                <a:srgbClr val="000000"/>
              </a:highlight>
              <a:latin typeface="Montserrat Light"/>
              <a:ea typeface="Montserrat Light"/>
              <a:cs typeface="Montserrat Light"/>
              <a:sym typeface="Montserrat Light"/>
            </a:endParaRPr>
          </a:p>
          <a:p>
            <a:pPr indent="-317500" lvl="2" marL="13716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Great benefit to companies, businesses, and residency</a:t>
            </a:r>
            <a:endParaRPr>
              <a:solidFill>
                <a:srgbClr val="FFFFFF"/>
              </a:solidFill>
              <a:highlight>
                <a:srgbClr val="000000"/>
              </a:highlight>
              <a:latin typeface="Montserrat Light"/>
              <a:ea typeface="Montserrat Light"/>
              <a:cs typeface="Montserrat Light"/>
              <a:sym typeface="Montserrat Light"/>
            </a:endParaRPr>
          </a:p>
          <a:p>
            <a:pPr indent="-317500" lvl="3" marL="18288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Surveillance</a:t>
            </a:r>
            <a:endParaRPr>
              <a:solidFill>
                <a:srgbClr val="FFFFFF"/>
              </a:solidFill>
              <a:highlight>
                <a:srgbClr val="000000"/>
              </a:highlight>
              <a:latin typeface="Montserrat Light"/>
              <a:ea typeface="Montserrat Light"/>
              <a:cs typeface="Montserrat Light"/>
              <a:sym typeface="Montserrat Light"/>
            </a:endParaRPr>
          </a:p>
          <a:p>
            <a:pPr indent="-317500" lvl="3" marL="18288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businesses</a:t>
            </a:r>
            <a:r>
              <a:rPr lang="en">
                <a:solidFill>
                  <a:srgbClr val="FFFFFF"/>
                </a:solidFill>
                <a:highlight>
                  <a:srgbClr val="000000"/>
                </a:highlight>
                <a:latin typeface="Montserrat Light"/>
                <a:ea typeface="Montserrat Light"/>
                <a:cs typeface="Montserrat Light"/>
                <a:sym typeface="Montserrat Light"/>
              </a:rPr>
              <a:t>/ companies</a:t>
            </a:r>
            <a:endParaRPr>
              <a:solidFill>
                <a:srgbClr val="FFFFFF"/>
              </a:solidFill>
              <a:highlight>
                <a:srgbClr val="000000"/>
              </a:highlight>
              <a:latin typeface="Montserrat Light"/>
              <a:ea typeface="Montserrat Light"/>
              <a:cs typeface="Montserrat Light"/>
              <a:sym typeface="Montserrat Light"/>
            </a:endParaRPr>
          </a:p>
          <a:p>
            <a:pPr indent="-317500" lvl="4" marL="22860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Avoid </a:t>
            </a:r>
            <a:r>
              <a:rPr lang="en">
                <a:solidFill>
                  <a:srgbClr val="FFFFFF"/>
                </a:solidFill>
                <a:highlight>
                  <a:srgbClr val="000000"/>
                </a:highlight>
                <a:latin typeface="Montserrat Light"/>
                <a:ea typeface="Montserrat Light"/>
                <a:cs typeface="Montserrat Light"/>
                <a:sym typeface="Montserrat Light"/>
              </a:rPr>
              <a:t>inappropriate</a:t>
            </a:r>
            <a:r>
              <a:rPr lang="en">
                <a:solidFill>
                  <a:srgbClr val="FFFFFF"/>
                </a:solidFill>
                <a:highlight>
                  <a:srgbClr val="000000"/>
                </a:highlight>
                <a:latin typeface="Montserrat Light"/>
                <a:ea typeface="Montserrat Light"/>
                <a:cs typeface="Montserrat Light"/>
                <a:sym typeface="Montserrat Light"/>
              </a:rPr>
              <a:t> visits</a:t>
            </a:r>
            <a:endParaRPr>
              <a:solidFill>
                <a:srgbClr val="FFFFFF"/>
              </a:solidFill>
              <a:highlight>
                <a:srgbClr val="000000"/>
              </a:highlight>
              <a:latin typeface="Montserrat Light"/>
              <a:ea typeface="Montserrat Light"/>
              <a:cs typeface="Montserrat Light"/>
              <a:sym typeface="Montserrat Light"/>
            </a:endParaRPr>
          </a:p>
          <a:p>
            <a:pPr indent="-317500" lvl="4" marL="22860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Avoid </a:t>
            </a:r>
            <a:r>
              <a:rPr lang="en">
                <a:solidFill>
                  <a:srgbClr val="FFFFFF"/>
                </a:solidFill>
                <a:highlight>
                  <a:srgbClr val="000000"/>
                </a:highlight>
                <a:latin typeface="Montserrat Light"/>
                <a:ea typeface="Montserrat Light"/>
                <a:cs typeface="Montserrat Light"/>
                <a:sym typeface="Montserrat Light"/>
              </a:rPr>
              <a:t>inappropriate</a:t>
            </a:r>
            <a:r>
              <a:rPr lang="en">
                <a:solidFill>
                  <a:srgbClr val="FFFFFF"/>
                </a:solidFill>
                <a:highlight>
                  <a:srgbClr val="000000"/>
                </a:highlight>
                <a:latin typeface="Montserrat Light"/>
                <a:ea typeface="Montserrat Light"/>
                <a:cs typeface="Montserrat Light"/>
                <a:sym typeface="Montserrat Light"/>
              </a:rPr>
              <a:t> behaviors</a:t>
            </a:r>
            <a:endParaRPr>
              <a:solidFill>
                <a:srgbClr val="FFFFFF"/>
              </a:solidFill>
              <a:highlight>
                <a:srgbClr val="000000"/>
              </a:highlight>
              <a:latin typeface="Montserrat Light"/>
              <a:ea typeface="Montserrat Light"/>
              <a:cs typeface="Montserrat Light"/>
              <a:sym typeface="Montserrat Light"/>
            </a:endParaRPr>
          </a:p>
          <a:p>
            <a:pPr indent="0" lvl="0" marL="2286000" rtl="0" algn="l">
              <a:spcBef>
                <a:spcPts val="1600"/>
              </a:spcBef>
              <a:spcAft>
                <a:spcPts val="1600"/>
              </a:spcAft>
              <a:buNone/>
            </a:pPr>
            <a:r>
              <a:t/>
            </a:r>
            <a:endParaRPr>
              <a:solidFill>
                <a:srgbClr val="FFFFFF"/>
              </a:solidFill>
              <a:latin typeface="Montserrat Light"/>
              <a:ea typeface="Montserrat Light"/>
              <a:cs typeface="Montserrat Light"/>
              <a:sym typeface="Montserrat Light"/>
            </a:endParaRPr>
          </a:p>
        </p:txBody>
      </p:sp>
      <p:pic>
        <p:nvPicPr>
          <p:cNvPr id="72" name="Google Shape;72;p15"/>
          <p:cNvPicPr preferRelativeResize="0"/>
          <p:nvPr/>
        </p:nvPicPr>
        <p:blipFill>
          <a:blip r:embed="rId4">
            <a:alphaModFix/>
          </a:blip>
          <a:stretch>
            <a:fillRect/>
          </a:stretch>
        </p:blipFill>
        <p:spPr>
          <a:xfrm>
            <a:off x="5058625" y="1260950"/>
            <a:ext cx="4085373" cy="2621624"/>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reflection blurRad="0" dir="5400000" dist="38100" endA="0" endPos="30000" fadeDir="5400012" kx="0" rotWithShape="0" algn="bl" stPos="0" sy="-100000" ky="0"/>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pic>
        <p:nvPicPr>
          <p:cNvPr id="77" name="Google Shape;77;p16"/>
          <p:cNvPicPr preferRelativeResize="0"/>
          <p:nvPr/>
        </p:nvPicPr>
        <p:blipFill>
          <a:blip r:embed="rId3">
            <a:alphaModFix amt="40000"/>
          </a:blip>
          <a:stretch>
            <a:fillRect/>
          </a:stretch>
        </p:blipFill>
        <p:spPr>
          <a:xfrm>
            <a:off x="0" y="285750"/>
            <a:ext cx="9144000" cy="4572000"/>
          </a:xfrm>
          <a:prstGeom prst="rect">
            <a:avLst/>
          </a:prstGeom>
          <a:noFill/>
          <a:ln>
            <a:noFill/>
          </a:ln>
        </p:spPr>
      </p:pic>
      <p:sp>
        <p:nvSpPr>
          <p:cNvPr id="78" name="Google Shape;78;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Montserrat Light"/>
                <a:ea typeface="Montserrat Light"/>
                <a:cs typeface="Montserrat Light"/>
                <a:sym typeface="Montserrat Light"/>
              </a:rPr>
              <a:t>Related Work</a:t>
            </a:r>
            <a:endParaRPr>
              <a:latin typeface="Montserrat Light"/>
              <a:ea typeface="Montserrat Light"/>
              <a:cs typeface="Montserrat Light"/>
              <a:sym typeface="Montserrat Light"/>
            </a:endParaRPr>
          </a:p>
        </p:txBody>
      </p:sp>
      <p:sp>
        <p:nvSpPr>
          <p:cNvPr id="79" name="Google Shape;79;p16"/>
          <p:cNvSpPr txBox="1"/>
          <p:nvPr>
            <p:ph idx="1" type="body"/>
          </p:nvPr>
        </p:nvSpPr>
        <p:spPr>
          <a:xfrm>
            <a:off x="311700" y="1152475"/>
            <a:ext cx="46119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Montserrat Light"/>
              <a:buChar char="❖"/>
            </a:pPr>
            <a:r>
              <a:rPr lang="en">
                <a:solidFill>
                  <a:srgbClr val="FFFFFF"/>
                </a:solidFill>
                <a:highlight>
                  <a:srgbClr val="000000"/>
                </a:highlight>
                <a:latin typeface="Montserrat Light"/>
                <a:ea typeface="Montserrat Light"/>
                <a:cs typeface="Montserrat Light"/>
                <a:sym typeface="Montserrat Light"/>
              </a:rPr>
              <a:t>Construction</a:t>
            </a:r>
            <a:endParaRPr>
              <a:solidFill>
                <a:srgbClr val="FFFFFF"/>
              </a:solidFill>
              <a:highlight>
                <a:srgbClr val="000000"/>
              </a:highlight>
              <a:latin typeface="Montserrat Light"/>
              <a:ea typeface="Montserrat Light"/>
              <a:cs typeface="Montserrat Light"/>
              <a:sym typeface="Montserrat Light"/>
            </a:endParaRPr>
          </a:p>
          <a:p>
            <a:pPr indent="-317500" lvl="1" marL="9144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Wuhan, China</a:t>
            </a:r>
            <a:endParaRPr>
              <a:solidFill>
                <a:srgbClr val="FFFFFF"/>
              </a:solidFill>
              <a:highlight>
                <a:srgbClr val="000000"/>
              </a:highlight>
              <a:latin typeface="Montserrat Light"/>
              <a:ea typeface="Montserrat Light"/>
              <a:cs typeface="Montserrat Light"/>
              <a:sym typeface="Montserrat Light"/>
            </a:endParaRPr>
          </a:p>
          <a:p>
            <a:pPr indent="-317500" lvl="2" marL="13716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Used Convolutional Neural Network</a:t>
            </a:r>
            <a:endParaRPr>
              <a:solidFill>
                <a:srgbClr val="FFFFFF"/>
              </a:solidFill>
              <a:highlight>
                <a:srgbClr val="000000"/>
              </a:highlight>
              <a:latin typeface="Montserrat Light"/>
              <a:ea typeface="Montserrat Light"/>
              <a:cs typeface="Montserrat Light"/>
              <a:sym typeface="Montserrat Light"/>
            </a:endParaRPr>
          </a:p>
          <a:p>
            <a:pPr indent="-317500" lvl="3" marL="18288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r</a:t>
            </a:r>
            <a:r>
              <a:rPr lang="en">
                <a:solidFill>
                  <a:srgbClr val="FFFFFF"/>
                </a:solidFill>
                <a:highlight>
                  <a:srgbClr val="000000"/>
                </a:highlight>
                <a:latin typeface="Montserrat Light"/>
                <a:ea typeface="Montserrat Light"/>
                <a:cs typeface="Montserrat Light"/>
                <a:sym typeface="Montserrat Light"/>
              </a:rPr>
              <a:t>ecord / detect activities of </a:t>
            </a:r>
            <a:r>
              <a:rPr lang="en">
                <a:solidFill>
                  <a:srgbClr val="FFFFFF"/>
                </a:solidFill>
                <a:highlight>
                  <a:srgbClr val="000000"/>
                </a:highlight>
                <a:latin typeface="Montserrat Light"/>
                <a:ea typeface="Montserrat Light"/>
                <a:cs typeface="Montserrat Light"/>
                <a:sym typeface="Montserrat Light"/>
              </a:rPr>
              <a:t>construction</a:t>
            </a:r>
            <a:r>
              <a:rPr lang="en">
                <a:solidFill>
                  <a:srgbClr val="FFFFFF"/>
                </a:solidFill>
                <a:highlight>
                  <a:srgbClr val="000000"/>
                </a:highlight>
                <a:latin typeface="Montserrat Light"/>
                <a:ea typeface="Montserrat Light"/>
                <a:cs typeface="Montserrat Light"/>
                <a:sym typeface="Montserrat Light"/>
              </a:rPr>
              <a:t> workers </a:t>
            </a:r>
            <a:endParaRPr>
              <a:solidFill>
                <a:srgbClr val="FFFFFF"/>
              </a:solidFill>
              <a:highlight>
                <a:srgbClr val="000000"/>
              </a:highlight>
              <a:latin typeface="Montserrat Light"/>
              <a:ea typeface="Montserrat Light"/>
              <a:cs typeface="Montserrat Light"/>
              <a:sym typeface="Montserrat Light"/>
            </a:endParaRPr>
          </a:p>
          <a:p>
            <a:pPr indent="-317500" lvl="3" marL="18288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Goal?</a:t>
            </a:r>
            <a:endParaRPr>
              <a:solidFill>
                <a:srgbClr val="FFFFFF"/>
              </a:solidFill>
              <a:highlight>
                <a:srgbClr val="000000"/>
              </a:highlight>
              <a:latin typeface="Montserrat Light"/>
              <a:ea typeface="Montserrat Light"/>
              <a:cs typeface="Montserrat Light"/>
              <a:sym typeface="Montserrat Light"/>
            </a:endParaRPr>
          </a:p>
          <a:p>
            <a:pPr indent="-317500" lvl="4" marL="22860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Observation</a:t>
            </a:r>
            <a:endParaRPr>
              <a:solidFill>
                <a:srgbClr val="FFFFFF"/>
              </a:solidFill>
              <a:highlight>
                <a:srgbClr val="000000"/>
              </a:highlight>
              <a:latin typeface="Montserrat Light"/>
              <a:ea typeface="Montserrat Light"/>
              <a:cs typeface="Montserrat Light"/>
              <a:sym typeface="Montserrat Light"/>
            </a:endParaRPr>
          </a:p>
          <a:p>
            <a:pPr indent="-317500" lvl="5" marL="27432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Ensure projects and jobs are done:</a:t>
            </a:r>
            <a:endParaRPr>
              <a:solidFill>
                <a:srgbClr val="FFFFFF"/>
              </a:solidFill>
              <a:highlight>
                <a:srgbClr val="000000"/>
              </a:highlight>
              <a:latin typeface="Montserrat Light"/>
              <a:ea typeface="Montserrat Light"/>
              <a:cs typeface="Montserrat Light"/>
              <a:sym typeface="Montserrat Light"/>
            </a:endParaRPr>
          </a:p>
          <a:p>
            <a:pPr indent="-317500" lvl="6" marL="32004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 Accordingly</a:t>
            </a:r>
            <a:endParaRPr>
              <a:solidFill>
                <a:srgbClr val="FFFFFF"/>
              </a:solidFill>
              <a:highlight>
                <a:srgbClr val="000000"/>
              </a:highlight>
              <a:latin typeface="Montserrat Light"/>
              <a:ea typeface="Montserrat Light"/>
              <a:cs typeface="Montserrat Light"/>
              <a:sym typeface="Montserrat Light"/>
            </a:endParaRPr>
          </a:p>
          <a:p>
            <a:pPr indent="-317500" lvl="6" marL="32004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On time</a:t>
            </a:r>
            <a:endParaRPr>
              <a:solidFill>
                <a:srgbClr val="FFFFFF"/>
              </a:solidFill>
              <a:highlight>
                <a:srgbClr val="000000"/>
              </a:highlight>
              <a:latin typeface="Montserrat Light"/>
              <a:ea typeface="Montserrat Light"/>
              <a:cs typeface="Montserrat Light"/>
              <a:sym typeface="Montserrat Light"/>
            </a:endParaRPr>
          </a:p>
          <a:p>
            <a:pPr indent="-317500" lvl="6" marL="32004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Well organized</a:t>
            </a:r>
            <a:endParaRPr>
              <a:solidFill>
                <a:srgbClr val="FFFFFF"/>
              </a:solidFill>
              <a:highlight>
                <a:srgbClr val="000000"/>
              </a:highlight>
              <a:latin typeface="Montserrat Light"/>
              <a:ea typeface="Montserrat Light"/>
              <a:cs typeface="Montserrat Light"/>
              <a:sym typeface="Montserrat Light"/>
            </a:endParaRPr>
          </a:p>
        </p:txBody>
      </p:sp>
      <p:pic>
        <p:nvPicPr>
          <p:cNvPr id="80" name="Google Shape;80;p16"/>
          <p:cNvPicPr preferRelativeResize="0"/>
          <p:nvPr/>
        </p:nvPicPr>
        <p:blipFill>
          <a:blip r:embed="rId4">
            <a:alphaModFix/>
          </a:blip>
          <a:stretch>
            <a:fillRect/>
          </a:stretch>
        </p:blipFill>
        <p:spPr>
          <a:xfrm>
            <a:off x="5015750" y="1681150"/>
            <a:ext cx="4128250" cy="3176601"/>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pic>
        <p:nvPicPr>
          <p:cNvPr id="85" name="Google Shape;85;p17"/>
          <p:cNvPicPr preferRelativeResize="0"/>
          <p:nvPr/>
        </p:nvPicPr>
        <p:blipFill>
          <a:blip r:embed="rId3">
            <a:alphaModFix amt="40000"/>
          </a:blip>
          <a:stretch>
            <a:fillRect/>
          </a:stretch>
        </p:blipFill>
        <p:spPr>
          <a:xfrm>
            <a:off x="0" y="285750"/>
            <a:ext cx="9144000" cy="4572000"/>
          </a:xfrm>
          <a:prstGeom prst="rect">
            <a:avLst/>
          </a:prstGeom>
          <a:noFill/>
          <a:ln>
            <a:noFill/>
          </a:ln>
        </p:spPr>
      </p:pic>
      <p:sp>
        <p:nvSpPr>
          <p:cNvPr id="86" name="Google Shape;8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Montserrat Light"/>
                <a:ea typeface="Montserrat Light"/>
                <a:cs typeface="Montserrat Light"/>
                <a:sym typeface="Montserrat Light"/>
              </a:rPr>
              <a:t>Computer Vision</a:t>
            </a:r>
            <a:endParaRPr>
              <a:latin typeface="Montserrat Light"/>
              <a:ea typeface="Montserrat Light"/>
              <a:cs typeface="Montserrat Light"/>
              <a:sym typeface="Montserrat Light"/>
            </a:endParaRPr>
          </a:p>
        </p:txBody>
      </p:sp>
      <p:sp>
        <p:nvSpPr>
          <p:cNvPr id="87" name="Google Shape;87;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Clr>
                <a:srgbClr val="FFFFFF"/>
              </a:buClr>
              <a:buSzPts val="2400"/>
              <a:buFont typeface="Montserrat Light"/>
              <a:buChar char="❖"/>
            </a:pPr>
            <a:r>
              <a:rPr lang="en" sz="2400">
                <a:solidFill>
                  <a:srgbClr val="FFFFFF"/>
                </a:solidFill>
                <a:highlight>
                  <a:srgbClr val="000000"/>
                </a:highlight>
                <a:latin typeface="Montserrat Light"/>
                <a:ea typeface="Montserrat Light"/>
                <a:cs typeface="Montserrat Light"/>
                <a:sym typeface="Montserrat Light"/>
              </a:rPr>
              <a:t>What is it?</a:t>
            </a:r>
            <a:endParaRPr sz="2400">
              <a:solidFill>
                <a:srgbClr val="FFFFFF"/>
              </a:solidFill>
              <a:highlight>
                <a:srgbClr val="000000"/>
              </a:highlight>
              <a:latin typeface="Montserrat Light"/>
              <a:ea typeface="Montserrat Light"/>
              <a:cs typeface="Montserrat Light"/>
              <a:sym typeface="Montserrat Light"/>
            </a:endParaRPr>
          </a:p>
          <a:p>
            <a:pPr indent="-355600" lvl="1" marL="914400" rtl="0" algn="l">
              <a:spcBef>
                <a:spcPts val="0"/>
              </a:spcBef>
              <a:spcAft>
                <a:spcPts val="0"/>
              </a:spcAft>
              <a:buClr>
                <a:srgbClr val="FFFFFF"/>
              </a:buClr>
              <a:buSzPts val="2000"/>
              <a:buFont typeface="Montserrat Light"/>
              <a:buChar char="➢"/>
            </a:pPr>
            <a:r>
              <a:rPr lang="en" sz="2000">
                <a:solidFill>
                  <a:srgbClr val="FFFFFF"/>
                </a:solidFill>
                <a:highlight>
                  <a:srgbClr val="000000"/>
                </a:highlight>
                <a:latin typeface="Montserrat Light"/>
                <a:ea typeface="Montserrat Light"/>
                <a:cs typeface="Montserrat Light"/>
                <a:sym typeface="Montserrat Light"/>
              </a:rPr>
              <a:t>2 and 3 dimensional figures with a variety of dynamics</a:t>
            </a:r>
            <a:endParaRPr sz="2000">
              <a:solidFill>
                <a:srgbClr val="FFFFFF"/>
              </a:solidFill>
              <a:highlight>
                <a:srgbClr val="000000"/>
              </a:highlight>
              <a:latin typeface="Montserrat Light"/>
              <a:ea typeface="Montserrat Light"/>
              <a:cs typeface="Montserrat Light"/>
              <a:sym typeface="Montserrat Light"/>
            </a:endParaRPr>
          </a:p>
          <a:p>
            <a:pPr indent="-355600" lvl="1" marL="914400" rtl="0" algn="l">
              <a:spcBef>
                <a:spcPts val="0"/>
              </a:spcBef>
              <a:spcAft>
                <a:spcPts val="0"/>
              </a:spcAft>
              <a:buClr>
                <a:srgbClr val="FFFFFF"/>
              </a:buClr>
              <a:buSzPts val="2000"/>
              <a:buFont typeface="Montserrat Light"/>
              <a:buChar char="➢"/>
            </a:pPr>
            <a:r>
              <a:rPr lang="en" sz="2000">
                <a:solidFill>
                  <a:srgbClr val="FFFFFF"/>
                </a:solidFill>
                <a:highlight>
                  <a:srgbClr val="000000"/>
                </a:highlight>
                <a:latin typeface="Montserrat Light"/>
                <a:ea typeface="Montserrat Light"/>
                <a:cs typeface="Montserrat Light"/>
                <a:sym typeface="Montserrat Light"/>
              </a:rPr>
              <a:t>Figures analysed with multiple layers of frames</a:t>
            </a:r>
            <a:endParaRPr sz="2000">
              <a:solidFill>
                <a:srgbClr val="FFFFFF"/>
              </a:solidFill>
              <a:highlight>
                <a:srgbClr val="000000"/>
              </a:highlight>
              <a:latin typeface="Montserrat Light"/>
              <a:ea typeface="Montserrat Light"/>
              <a:cs typeface="Montserrat Light"/>
              <a:sym typeface="Montserrat Light"/>
            </a:endParaRPr>
          </a:p>
          <a:p>
            <a:pPr indent="-355600" lvl="2" marL="1371600" rtl="0" algn="l">
              <a:spcBef>
                <a:spcPts val="0"/>
              </a:spcBef>
              <a:spcAft>
                <a:spcPts val="0"/>
              </a:spcAft>
              <a:buClr>
                <a:srgbClr val="FFFFFF"/>
              </a:buClr>
              <a:buSzPts val="2000"/>
              <a:buFont typeface="Montserrat Light"/>
              <a:buChar char="■"/>
            </a:pPr>
            <a:r>
              <a:rPr lang="en" sz="2000">
                <a:solidFill>
                  <a:srgbClr val="FFFFFF"/>
                </a:solidFill>
                <a:highlight>
                  <a:srgbClr val="000000"/>
                </a:highlight>
                <a:latin typeface="Montserrat Light"/>
                <a:ea typeface="Montserrat Light"/>
                <a:cs typeface="Montserrat Light"/>
                <a:sym typeface="Montserrat Light"/>
              </a:rPr>
              <a:t>Each with different </a:t>
            </a:r>
            <a:r>
              <a:rPr lang="en" sz="2000">
                <a:solidFill>
                  <a:srgbClr val="FFFFFF"/>
                </a:solidFill>
                <a:highlight>
                  <a:srgbClr val="000000"/>
                </a:highlight>
                <a:latin typeface="Montserrat Light"/>
                <a:ea typeface="Montserrat Light"/>
                <a:cs typeface="Montserrat Light"/>
                <a:sym typeface="Montserrat Light"/>
              </a:rPr>
              <a:t>dimensions</a:t>
            </a:r>
            <a:endParaRPr sz="2000">
              <a:solidFill>
                <a:srgbClr val="FFFFFF"/>
              </a:solidFill>
              <a:highlight>
                <a:srgbClr val="000000"/>
              </a:highlight>
              <a:latin typeface="Montserrat Light"/>
              <a:ea typeface="Montserrat Light"/>
              <a:cs typeface="Montserrat Light"/>
              <a:sym typeface="Montserrat Light"/>
            </a:endParaRPr>
          </a:p>
          <a:p>
            <a:pPr indent="-355600" lvl="3" marL="1828800" rtl="0" algn="l">
              <a:spcBef>
                <a:spcPts val="0"/>
              </a:spcBef>
              <a:spcAft>
                <a:spcPts val="0"/>
              </a:spcAft>
              <a:buClr>
                <a:srgbClr val="FFFFFF"/>
              </a:buClr>
              <a:buSzPts val="2000"/>
              <a:buFont typeface="Montserrat Light"/>
              <a:buChar char="●"/>
            </a:pPr>
            <a:r>
              <a:rPr lang="en" sz="2000">
                <a:solidFill>
                  <a:srgbClr val="FFFFFF"/>
                </a:solidFill>
                <a:highlight>
                  <a:srgbClr val="000000"/>
                </a:highlight>
                <a:latin typeface="Montserrat Light"/>
                <a:ea typeface="Montserrat Light"/>
                <a:cs typeface="Montserrat Light"/>
                <a:sym typeface="Montserrat Light"/>
              </a:rPr>
              <a:t>All connected for data analysation </a:t>
            </a:r>
            <a:endParaRPr sz="2000">
              <a:solidFill>
                <a:srgbClr val="FFFFFF"/>
              </a:solidFill>
              <a:highlight>
                <a:srgbClr val="000000"/>
              </a:highlight>
              <a:latin typeface="Montserrat Light"/>
              <a:ea typeface="Montserrat Light"/>
              <a:cs typeface="Montserrat Light"/>
              <a:sym typeface="Montserrat Light"/>
            </a:endParaRPr>
          </a:p>
          <a:p>
            <a:pPr indent="0" lvl="0" marL="914400" rtl="0" algn="l">
              <a:spcBef>
                <a:spcPts val="1600"/>
              </a:spcBef>
              <a:spcAft>
                <a:spcPts val="1600"/>
              </a:spcAft>
              <a:buNone/>
            </a:pPr>
            <a:r>
              <a:t/>
            </a:r>
            <a:endParaRPr>
              <a:solidFill>
                <a:srgbClr val="FFFFFF"/>
              </a:solidFill>
              <a:latin typeface="Montserrat Light"/>
              <a:ea typeface="Montserrat Light"/>
              <a:cs typeface="Montserrat Light"/>
              <a:sym typeface="Montserrat Light"/>
            </a:endParaRPr>
          </a:p>
        </p:txBody>
      </p:sp>
      <p:pic>
        <p:nvPicPr>
          <p:cNvPr id="88" name="Google Shape;88;p17"/>
          <p:cNvPicPr preferRelativeResize="0"/>
          <p:nvPr/>
        </p:nvPicPr>
        <p:blipFill rotWithShape="1">
          <a:blip r:embed="rId4">
            <a:alphaModFix/>
          </a:blip>
          <a:srcRect b="13323" l="0" r="0" t="24905"/>
          <a:stretch/>
        </p:blipFill>
        <p:spPr>
          <a:xfrm>
            <a:off x="0" y="3310751"/>
            <a:ext cx="9144000" cy="18327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id="93" name="Google Shape;93;p18"/>
          <p:cNvPicPr preferRelativeResize="0"/>
          <p:nvPr/>
        </p:nvPicPr>
        <p:blipFill>
          <a:blip r:embed="rId3">
            <a:alphaModFix amt="40000"/>
          </a:blip>
          <a:stretch>
            <a:fillRect/>
          </a:stretch>
        </p:blipFill>
        <p:spPr>
          <a:xfrm>
            <a:off x="0" y="285750"/>
            <a:ext cx="9144000" cy="4572000"/>
          </a:xfrm>
          <a:prstGeom prst="rect">
            <a:avLst/>
          </a:prstGeom>
          <a:noFill/>
          <a:ln>
            <a:noFill/>
          </a:ln>
        </p:spPr>
      </p:pic>
      <p:sp>
        <p:nvSpPr>
          <p:cNvPr id="94" name="Google Shape;94;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Montserrat Light"/>
                <a:ea typeface="Montserrat Light"/>
                <a:cs typeface="Montserrat Light"/>
                <a:sym typeface="Montserrat Light"/>
              </a:rPr>
              <a:t>Similar Work </a:t>
            </a:r>
            <a:endParaRPr>
              <a:latin typeface="Montserrat Light"/>
              <a:ea typeface="Montserrat Light"/>
              <a:cs typeface="Montserrat Light"/>
              <a:sym typeface="Montserrat Light"/>
            </a:endParaRPr>
          </a:p>
        </p:txBody>
      </p:sp>
      <p:sp>
        <p:nvSpPr>
          <p:cNvPr id="95" name="Google Shape;95;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Montserrat Light"/>
              <a:buChar char="❖"/>
            </a:pPr>
            <a:r>
              <a:rPr lang="en">
                <a:solidFill>
                  <a:srgbClr val="FFFFFF"/>
                </a:solidFill>
                <a:highlight>
                  <a:srgbClr val="000000"/>
                </a:highlight>
                <a:latin typeface="Montserrat Light"/>
                <a:ea typeface="Montserrat Light"/>
                <a:cs typeface="Montserrat Light"/>
                <a:sym typeface="Montserrat Light"/>
              </a:rPr>
              <a:t>Leigh </a:t>
            </a:r>
            <a:r>
              <a:rPr lang="en">
                <a:solidFill>
                  <a:srgbClr val="FFFFFF"/>
                </a:solidFill>
                <a:highlight>
                  <a:srgbClr val="000000"/>
                </a:highlight>
                <a:latin typeface="Montserrat Light"/>
                <a:ea typeface="Montserrat Light"/>
                <a:cs typeface="Montserrat Light"/>
                <a:sym typeface="Montserrat Light"/>
              </a:rPr>
              <a:t>Johnson</a:t>
            </a:r>
            <a:endParaRPr>
              <a:solidFill>
                <a:srgbClr val="FFFFFF"/>
              </a:solidFill>
              <a:highlight>
                <a:srgbClr val="000000"/>
              </a:highlight>
              <a:latin typeface="Montserrat Light"/>
              <a:ea typeface="Montserrat Light"/>
              <a:cs typeface="Montserrat Light"/>
              <a:sym typeface="Montserrat Light"/>
            </a:endParaRPr>
          </a:p>
          <a:p>
            <a:pPr indent="-317500" lvl="1" marL="9144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Google Developer Expert</a:t>
            </a:r>
            <a:endParaRPr>
              <a:solidFill>
                <a:srgbClr val="FFFFFF"/>
              </a:solidFill>
              <a:highlight>
                <a:srgbClr val="000000"/>
              </a:highlight>
              <a:latin typeface="Montserrat Light"/>
              <a:ea typeface="Montserrat Light"/>
              <a:cs typeface="Montserrat Light"/>
              <a:sym typeface="Montserrat Light"/>
            </a:endParaRPr>
          </a:p>
          <a:p>
            <a:pPr indent="-317500" lvl="1" marL="9144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“Real-time Object Tracking with TensorFlow, Raspberry Pi, and Pan-Tilt HAT”</a:t>
            </a:r>
            <a:endParaRPr>
              <a:solidFill>
                <a:srgbClr val="FFFFFF"/>
              </a:solidFill>
              <a:highlight>
                <a:srgbClr val="000000"/>
              </a:highlight>
              <a:latin typeface="Montserrat Light"/>
              <a:ea typeface="Montserrat Light"/>
              <a:cs typeface="Montserrat Light"/>
              <a:sym typeface="Montserrat Light"/>
            </a:endParaRPr>
          </a:p>
          <a:p>
            <a:pPr indent="-317500" lvl="2" marL="13716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Raspberry Pi</a:t>
            </a:r>
            <a:endParaRPr>
              <a:solidFill>
                <a:srgbClr val="FFFFFF"/>
              </a:solidFill>
              <a:highlight>
                <a:srgbClr val="000000"/>
              </a:highlight>
              <a:latin typeface="Montserrat Light"/>
              <a:ea typeface="Montserrat Light"/>
              <a:cs typeface="Montserrat Light"/>
              <a:sym typeface="Montserrat Light"/>
            </a:endParaRPr>
          </a:p>
          <a:p>
            <a:pPr indent="-317500" lvl="2" marL="13716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Tensor Lite</a:t>
            </a:r>
            <a:endParaRPr>
              <a:solidFill>
                <a:srgbClr val="FFFFFF"/>
              </a:solidFill>
              <a:highlight>
                <a:srgbClr val="000000"/>
              </a:highlight>
              <a:latin typeface="Montserrat Light"/>
              <a:ea typeface="Montserrat Light"/>
              <a:cs typeface="Montserrat Light"/>
              <a:sym typeface="Montserrat Light"/>
            </a:endParaRPr>
          </a:p>
          <a:p>
            <a:pPr indent="-317500" lvl="2" marL="13716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MobileNetV3-SSD</a:t>
            </a:r>
            <a:endParaRPr>
              <a:solidFill>
                <a:srgbClr val="FFFFFF"/>
              </a:solidFill>
              <a:highlight>
                <a:srgbClr val="000000"/>
              </a:highlight>
              <a:latin typeface="Montserrat Light"/>
              <a:ea typeface="Montserrat Light"/>
              <a:cs typeface="Montserrat Light"/>
              <a:sym typeface="Montserrat Light"/>
            </a:endParaRPr>
          </a:p>
          <a:p>
            <a:pPr indent="-317500" lvl="2" marL="13716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PID Controller</a:t>
            </a:r>
            <a:endParaRPr>
              <a:solidFill>
                <a:srgbClr val="FFFFFF"/>
              </a:solidFill>
              <a:highlight>
                <a:srgbClr val="000000"/>
              </a:highlight>
              <a:latin typeface="Montserrat Light"/>
              <a:ea typeface="Montserrat Light"/>
              <a:cs typeface="Montserrat Light"/>
              <a:sym typeface="Montserrat Light"/>
            </a:endParaRPr>
          </a:p>
          <a:p>
            <a:pPr indent="-317500" lvl="3" marL="18288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Proportional </a:t>
            </a:r>
            <a:r>
              <a:rPr lang="en">
                <a:solidFill>
                  <a:srgbClr val="FFFFFF"/>
                </a:solidFill>
                <a:highlight>
                  <a:srgbClr val="000000"/>
                </a:highlight>
                <a:latin typeface="Montserrat Light"/>
                <a:ea typeface="Montserrat Light"/>
                <a:cs typeface="Montserrat Light"/>
                <a:sym typeface="Montserrat Light"/>
              </a:rPr>
              <a:t>integral</a:t>
            </a:r>
            <a:r>
              <a:rPr lang="en">
                <a:solidFill>
                  <a:srgbClr val="FFFFFF"/>
                </a:solidFill>
                <a:highlight>
                  <a:srgbClr val="000000"/>
                </a:highlight>
                <a:latin typeface="Montserrat Light"/>
                <a:ea typeface="Montserrat Light"/>
                <a:cs typeface="Montserrat Light"/>
                <a:sym typeface="Montserrat Light"/>
              </a:rPr>
              <a:t> derivative (PID)</a:t>
            </a:r>
            <a:endParaRPr>
              <a:solidFill>
                <a:srgbClr val="FFFFFF"/>
              </a:solidFill>
              <a:highlight>
                <a:srgbClr val="000000"/>
              </a:highlight>
              <a:latin typeface="Montserrat Light"/>
              <a:ea typeface="Montserrat Light"/>
              <a:cs typeface="Montserrat Light"/>
              <a:sym typeface="Montserrat Light"/>
            </a:endParaRPr>
          </a:p>
          <a:p>
            <a:pPr indent="-317500" lvl="2" marL="1371600" rtl="0" algn="l">
              <a:spcBef>
                <a:spcPts val="0"/>
              </a:spcBef>
              <a:spcAft>
                <a:spcPts val="0"/>
              </a:spcAft>
              <a:buClr>
                <a:srgbClr val="FFFFFF"/>
              </a:buClr>
              <a:buSzPts val="1400"/>
              <a:buFont typeface="Montserrat Light"/>
              <a:buChar char="■"/>
            </a:pPr>
            <a:r>
              <a:rPr lang="en">
                <a:solidFill>
                  <a:srgbClr val="FFFFFF"/>
                </a:solidFill>
                <a:highlight>
                  <a:srgbClr val="000000"/>
                </a:highlight>
                <a:latin typeface="Montserrat Light"/>
                <a:ea typeface="Montserrat Light"/>
                <a:cs typeface="Montserrat Light"/>
                <a:sym typeface="Montserrat Light"/>
              </a:rPr>
              <a:t>Coral’s USB Ege TPU Compiler</a:t>
            </a:r>
            <a:endParaRPr>
              <a:solidFill>
                <a:srgbClr val="FFFFFF"/>
              </a:solidFill>
              <a:highlight>
                <a:srgbClr val="000000"/>
              </a:highlight>
              <a:latin typeface="Montserrat Light"/>
              <a:ea typeface="Montserrat Light"/>
              <a:cs typeface="Montserrat Light"/>
              <a:sym typeface="Montserrat Light"/>
            </a:endParaRPr>
          </a:p>
        </p:txBody>
      </p:sp>
      <p:pic>
        <p:nvPicPr>
          <p:cNvPr id="96" name="Google Shape;96;p18"/>
          <p:cNvPicPr preferRelativeResize="0"/>
          <p:nvPr/>
        </p:nvPicPr>
        <p:blipFill>
          <a:blip r:embed="rId4">
            <a:alphaModFix/>
          </a:blip>
          <a:stretch>
            <a:fillRect/>
          </a:stretch>
        </p:blipFill>
        <p:spPr>
          <a:xfrm>
            <a:off x="5538756" y="2286000"/>
            <a:ext cx="3605244" cy="25717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pic>
        <p:nvPicPr>
          <p:cNvPr id="101" name="Google Shape;101;p19"/>
          <p:cNvPicPr preferRelativeResize="0"/>
          <p:nvPr/>
        </p:nvPicPr>
        <p:blipFill>
          <a:blip r:embed="rId3">
            <a:alphaModFix amt="40000"/>
          </a:blip>
          <a:stretch>
            <a:fillRect/>
          </a:stretch>
        </p:blipFill>
        <p:spPr>
          <a:xfrm>
            <a:off x="0" y="285750"/>
            <a:ext cx="9144000" cy="4572000"/>
          </a:xfrm>
          <a:prstGeom prst="rect">
            <a:avLst/>
          </a:prstGeom>
          <a:noFill/>
          <a:ln>
            <a:noFill/>
          </a:ln>
        </p:spPr>
      </p:pic>
      <p:sp>
        <p:nvSpPr>
          <p:cNvPr id="102" name="Google Shape;102;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Montserrat Light"/>
                <a:ea typeface="Montserrat Light"/>
                <a:cs typeface="Montserrat Light"/>
                <a:sym typeface="Montserrat Light"/>
              </a:rPr>
              <a:t>Method</a:t>
            </a:r>
            <a:endParaRPr>
              <a:latin typeface="Montserrat Light"/>
              <a:ea typeface="Montserrat Light"/>
              <a:cs typeface="Montserrat Light"/>
              <a:sym typeface="Montserrat Light"/>
            </a:endParaRPr>
          </a:p>
        </p:txBody>
      </p:sp>
      <p:sp>
        <p:nvSpPr>
          <p:cNvPr id="103" name="Google Shape;103;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rgbClr val="FFFFFF"/>
              </a:buClr>
              <a:buSzPts val="2000"/>
              <a:buFont typeface="Montserrat Light"/>
              <a:buChar char="❖"/>
            </a:pPr>
            <a:r>
              <a:rPr lang="en" sz="2000">
                <a:solidFill>
                  <a:srgbClr val="FFFFFF"/>
                </a:solidFill>
                <a:highlight>
                  <a:srgbClr val="000000"/>
                </a:highlight>
                <a:latin typeface="Montserrat Light"/>
                <a:ea typeface="Montserrat Light"/>
                <a:cs typeface="Montserrat Light"/>
                <a:sym typeface="Montserrat Light"/>
              </a:rPr>
              <a:t>Raspberry Pi</a:t>
            </a:r>
            <a:endParaRPr sz="2000">
              <a:solidFill>
                <a:srgbClr val="FFFFFF"/>
              </a:solidFill>
              <a:highlight>
                <a:srgbClr val="000000"/>
              </a:highlight>
              <a:latin typeface="Montserrat Light"/>
              <a:ea typeface="Montserrat Light"/>
              <a:cs typeface="Montserrat Light"/>
              <a:sym typeface="Montserrat Light"/>
            </a:endParaRPr>
          </a:p>
          <a:p>
            <a:pPr indent="-355600" lvl="1" marL="914400" rtl="0" algn="l">
              <a:spcBef>
                <a:spcPts val="0"/>
              </a:spcBef>
              <a:spcAft>
                <a:spcPts val="0"/>
              </a:spcAft>
              <a:buClr>
                <a:srgbClr val="FFFFFF"/>
              </a:buClr>
              <a:buSzPts val="2000"/>
              <a:buFont typeface="Montserrat Light"/>
              <a:buChar char="➢"/>
            </a:pPr>
            <a:r>
              <a:rPr lang="en" sz="2000">
                <a:solidFill>
                  <a:srgbClr val="FFFFFF"/>
                </a:solidFill>
                <a:highlight>
                  <a:srgbClr val="000000"/>
                </a:highlight>
                <a:latin typeface="Montserrat Light"/>
                <a:ea typeface="Montserrat Light"/>
                <a:cs typeface="Montserrat Light"/>
                <a:sym typeface="Montserrat Light"/>
              </a:rPr>
              <a:t>Easier to work with</a:t>
            </a:r>
            <a:endParaRPr sz="2000">
              <a:solidFill>
                <a:srgbClr val="FFFFFF"/>
              </a:solidFill>
              <a:highlight>
                <a:srgbClr val="000000"/>
              </a:highlight>
              <a:latin typeface="Montserrat Light"/>
              <a:ea typeface="Montserrat Light"/>
              <a:cs typeface="Montserrat Light"/>
              <a:sym typeface="Montserrat Light"/>
            </a:endParaRPr>
          </a:p>
          <a:p>
            <a:pPr indent="-355600" lvl="1" marL="914400" rtl="0" algn="l">
              <a:spcBef>
                <a:spcPts val="0"/>
              </a:spcBef>
              <a:spcAft>
                <a:spcPts val="0"/>
              </a:spcAft>
              <a:buClr>
                <a:srgbClr val="FFFFFF"/>
              </a:buClr>
              <a:buSzPts val="2000"/>
              <a:buFont typeface="Montserrat Light"/>
              <a:buChar char="➢"/>
            </a:pPr>
            <a:r>
              <a:rPr lang="en" sz="2000">
                <a:solidFill>
                  <a:srgbClr val="FFFFFF"/>
                </a:solidFill>
                <a:highlight>
                  <a:srgbClr val="000000"/>
                </a:highlight>
                <a:latin typeface="Montserrat Light"/>
                <a:ea typeface="Montserrat Light"/>
                <a:cs typeface="Montserrat Light"/>
                <a:sym typeface="Montserrat Light"/>
              </a:rPr>
              <a:t>Affordable </a:t>
            </a:r>
            <a:endParaRPr sz="2000">
              <a:solidFill>
                <a:srgbClr val="FFFFFF"/>
              </a:solidFill>
              <a:highlight>
                <a:srgbClr val="000000"/>
              </a:highlight>
              <a:latin typeface="Montserrat Light"/>
              <a:ea typeface="Montserrat Light"/>
              <a:cs typeface="Montserrat Light"/>
              <a:sym typeface="Montserrat Light"/>
            </a:endParaRPr>
          </a:p>
          <a:p>
            <a:pPr indent="-355600" lvl="1" marL="914400" rtl="0" algn="l">
              <a:spcBef>
                <a:spcPts val="0"/>
              </a:spcBef>
              <a:spcAft>
                <a:spcPts val="0"/>
              </a:spcAft>
              <a:buClr>
                <a:srgbClr val="FFFFFF"/>
              </a:buClr>
              <a:buSzPts val="2000"/>
              <a:buFont typeface="Montserrat Light"/>
              <a:buChar char="➢"/>
            </a:pPr>
            <a:r>
              <a:rPr lang="en" sz="2000">
                <a:solidFill>
                  <a:srgbClr val="FFFFFF"/>
                </a:solidFill>
                <a:highlight>
                  <a:srgbClr val="000000"/>
                </a:highlight>
                <a:latin typeface="Montserrat Light"/>
                <a:ea typeface="Montserrat Light"/>
                <a:cs typeface="Montserrat Light"/>
                <a:sym typeface="Montserrat Light"/>
              </a:rPr>
              <a:t>Works with Python and Linux</a:t>
            </a:r>
            <a:endParaRPr sz="2000">
              <a:solidFill>
                <a:srgbClr val="FFFFFF"/>
              </a:solidFill>
              <a:highlight>
                <a:srgbClr val="000000"/>
              </a:highlight>
              <a:latin typeface="Montserrat Light"/>
              <a:ea typeface="Montserrat Light"/>
              <a:cs typeface="Montserrat Light"/>
              <a:sym typeface="Montserrat Light"/>
            </a:endParaRPr>
          </a:p>
          <a:p>
            <a:pPr indent="-355600" lvl="0" marL="457200" rtl="0" algn="l">
              <a:spcBef>
                <a:spcPts val="0"/>
              </a:spcBef>
              <a:spcAft>
                <a:spcPts val="0"/>
              </a:spcAft>
              <a:buClr>
                <a:srgbClr val="FFFFFF"/>
              </a:buClr>
              <a:buSzPts val="2000"/>
              <a:buFont typeface="Montserrat Light"/>
              <a:buChar char="❖"/>
            </a:pPr>
            <a:r>
              <a:rPr lang="en" sz="2000">
                <a:solidFill>
                  <a:srgbClr val="FFFFFF"/>
                </a:solidFill>
                <a:highlight>
                  <a:srgbClr val="000000"/>
                </a:highlight>
                <a:latin typeface="Montserrat Light"/>
                <a:ea typeface="Montserrat Light"/>
                <a:cs typeface="Montserrat Light"/>
                <a:sym typeface="Montserrat Light"/>
              </a:rPr>
              <a:t>TensorFlow Lite</a:t>
            </a:r>
            <a:endParaRPr sz="2000">
              <a:solidFill>
                <a:srgbClr val="FFFFFF"/>
              </a:solidFill>
              <a:highlight>
                <a:srgbClr val="000000"/>
              </a:highlight>
              <a:latin typeface="Montserrat Light"/>
              <a:ea typeface="Montserrat Light"/>
              <a:cs typeface="Montserrat Light"/>
              <a:sym typeface="Montserrat Light"/>
            </a:endParaRPr>
          </a:p>
          <a:p>
            <a:pPr indent="-355600" lvl="1" marL="914400" rtl="0" algn="l">
              <a:spcBef>
                <a:spcPts val="0"/>
              </a:spcBef>
              <a:spcAft>
                <a:spcPts val="0"/>
              </a:spcAft>
              <a:buClr>
                <a:srgbClr val="FFFFFF"/>
              </a:buClr>
              <a:buSzPts val="2000"/>
              <a:buFont typeface="Montserrat Light"/>
              <a:buChar char="➢"/>
            </a:pPr>
            <a:r>
              <a:rPr lang="en" sz="2000">
                <a:solidFill>
                  <a:srgbClr val="FFFFFF"/>
                </a:solidFill>
                <a:highlight>
                  <a:srgbClr val="000000"/>
                </a:highlight>
                <a:latin typeface="Montserrat Light"/>
                <a:ea typeface="Montserrat Light"/>
                <a:cs typeface="Montserrat Light"/>
                <a:sym typeface="Montserrat Light"/>
              </a:rPr>
              <a:t>COCO</a:t>
            </a:r>
            <a:endParaRPr sz="2000">
              <a:solidFill>
                <a:srgbClr val="FFFFFF"/>
              </a:solidFill>
              <a:highlight>
                <a:srgbClr val="000000"/>
              </a:highlight>
              <a:latin typeface="Montserrat Light"/>
              <a:ea typeface="Montserrat Light"/>
              <a:cs typeface="Montserrat Light"/>
              <a:sym typeface="Montserrat Light"/>
            </a:endParaRPr>
          </a:p>
          <a:p>
            <a:pPr indent="-355600" lvl="2" marL="1371600" rtl="0" algn="l">
              <a:spcBef>
                <a:spcPts val="0"/>
              </a:spcBef>
              <a:spcAft>
                <a:spcPts val="0"/>
              </a:spcAft>
              <a:buClr>
                <a:srgbClr val="FFFFFF"/>
              </a:buClr>
              <a:buSzPts val="2000"/>
              <a:buFont typeface="Montserrat Light"/>
              <a:buChar char="■"/>
            </a:pPr>
            <a:r>
              <a:rPr lang="en" sz="2000">
                <a:solidFill>
                  <a:srgbClr val="FFFFFF"/>
                </a:solidFill>
                <a:highlight>
                  <a:srgbClr val="000000"/>
                </a:highlight>
                <a:latin typeface="Montserrat Light"/>
                <a:ea typeface="Montserrat Light"/>
                <a:cs typeface="Montserrat Light"/>
                <a:sym typeface="Montserrat Light"/>
              </a:rPr>
              <a:t>MobileNetV1</a:t>
            </a:r>
            <a:endParaRPr sz="2000">
              <a:solidFill>
                <a:srgbClr val="FFFFFF"/>
              </a:solidFill>
              <a:highlight>
                <a:srgbClr val="000000"/>
              </a:highlight>
              <a:latin typeface="Montserrat Light"/>
              <a:ea typeface="Montserrat Light"/>
              <a:cs typeface="Montserrat Light"/>
              <a:sym typeface="Montserrat Light"/>
            </a:endParaRPr>
          </a:p>
          <a:p>
            <a:pPr indent="0" lvl="0" marL="457200" rtl="0" algn="l">
              <a:spcBef>
                <a:spcPts val="1600"/>
              </a:spcBef>
              <a:spcAft>
                <a:spcPts val="1600"/>
              </a:spcAft>
              <a:buNone/>
            </a:pPr>
            <a:r>
              <a:t/>
            </a:r>
            <a:endParaRPr>
              <a:solidFill>
                <a:srgbClr val="FFFFFF"/>
              </a:solidFill>
              <a:latin typeface="Montserrat Light"/>
              <a:ea typeface="Montserrat Light"/>
              <a:cs typeface="Montserrat Light"/>
              <a:sym typeface="Montserrat Light"/>
            </a:endParaRPr>
          </a:p>
        </p:txBody>
      </p:sp>
      <p:pic>
        <p:nvPicPr>
          <p:cNvPr id="104" name="Google Shape;104;p19"/>
          <p:cNvPicPr preferRelativeResize="0"/>
          <p:nvPr/>
        </p:nvPicPr>
        <p:blipFill>
          <a:blip r:embed="rId4">
            <a:alphaModFix/>
          </a:blip>
          <a:stretch>
            <a:fillRect/>
          </a:stretch>
        </p:blipFill>
        <p:spPr>
          <a:xfrm>
            <a:off x="5081350" y="1810750"/>
            <a:ext cx="4062651" cy="3047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p20"/>
          <p:cNvPicPr preferRelativeResize="0"/>
          <p:nvPr/>
        </p:nvPicPr>
        <p:blipFill>
          <a:blip r:embed="rId3">
            <a:alphaModFix amt="40000"/>
          </a:blip>
          <a:stretch>
            <a:fillRect/>
          </a:stretch>
        </p:blipFill>
        <p:spPr>
          <a:xfrm>
            <a:off x="0" y="285750"/>
            <a:ext cx="9144000" cy="4572000"/>
          </a:xfrm>
          <a:prstGeom prst="rect">
            <a:avLst/>
          </a:prstGeom>
          <a:noFill/>
          <a:ln>
            <a:noFill/>
          </a:ln>
        </p:spPr>
      </p:pic>
      <p:sp>
        <p:nvSpPr>
          <p:cNvPr id="110" name="Google Shape;110;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Montserrat Light"/>
                <a:ea typeface="Montserrat Light"/>
                <a:cs typeface="Montserrat Light"/>
                <a:sym typeface="Montserrat Light"/>
              </a:rPr>
              <a:t>Experiment</a:t>
            </a:r>
            <a:endParaRPr>
              <a:latin typeface="Montserrat Light"/>
              <a:ea typeface="Montserrat Light"/>
              <a:cs typeface="Montserrat Light"/>
              <a:sym typeface="Montserrat Light"/>
            </a:endParaRPr>
          </a:p>
        </p:txBody>
      </p:sp>
      <p:sp>
        <p:nvSpPr>
          <p:cNvPr id="111" name="Google Shape;111;p20"/>
          <p:cNvSpPr txBox="1"/>
          <p:nvPr>
            <p:ph idx="1" type="body"/>
          </p:nvPr>
        </p:nvSpPr>
        <p:spPr>
          <a:xfrm>
            <a:off x="311700" y="1152475"/>
            <a:ext cx="3728400" cy="34926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rgbClr val="FFFFFF"/>
              </a:buClr>
              <a:buSzPts val="2000"/>
              <a:buFont typeface="Montserrat Light"/>
              <a:buChar char="❖"/>
            </a:pPr>
            <a:r>
              <a:rPr lang="en" sz="2000">
                <a:solidFill>
                  <a:srgbClr val="FFFFFF"/>
                </a:solidFill>
                <a:highlight>
                  <a:srgbClr val="000000"/>
                </a:highlight>
                <a:latin typeface="Montserrat Light"/>
                <a:ea typeface="Montserrat Light"/>
                <a:cs typeface="Montserrat Light"/>
                <a:sym typeface="Montserrat Light"/>
              </a:rPr>
              <a:t>The algorithm is able to detect people</a:t>
            </a:r>
            <a:endParaRPr sz="2000">
              <a:solidFill>
                <a:srgbClr val="FFFFFF"/>
              </a:solidFill>
              <a:highlight>
                <a:srgbClr val="000000"/>
              </a:highlight>
              <a:latin typeface="Montserrat Light"/>
              <a:ea typeface="Montserrat Light"/>
              <a:cs typeface="Montserrat Light"/>
              <a:sym typeface="Montserrat Light"/>
            </a:endParaRPr>
          </a:p>
          <a:p>
            <a:pPr indent="-355600" lvl="0" marL="457200" rtl="0" algn="l">
              <a:spcBef>
                <a:spcPts val="0"/>
              </a:spcBef>
              <a:spcAft>
                <a:spcPts val="0"/>
              </a:spcAft>
              <a:buClr>
                <a:srgbClr val="FFFFFF"/>
              </a:buClr>
              <a:buSzPts val="2000"/>
              <a:buFont typeface="Montserrat Light"/>
              <a:buChar char="❖"/>
            </a:pPr>
            <a:r>
              <a:rPr lang="en" sz="2000">
                <a:solidFill>
                  <a:srgbClr val="FFFFFF"/>
                </a:solidFill>
                <a:highlight>
                  <a:srgbClr val="000000"/>
                </a:highlight>
                <a:latin typeface="Montserrat Light"/>
                <a:ea typeface="Montserrat Light"/>
                <a:cs typeface="Montserrat Light"/>
                <a:sym typeface="Montserrat Light"/>
              </a:rPr>
              <a:t>The testing was done indoor with optimal lighting conditions</a:t>
            </a:r>
            <a:endParaRPr sz="2000">
              <a:solidFill>
                <a:srgbClr val="FFFFFF"/>
              </a:solidFill>
              <a:highlight>
                <a:srgbClr val="000000"/>
              </a:highlight>
              <a:latin typeface="Montserrat Light"/>
              <a:ea typeface="Montserrat Light"/>
              <a:cs typeface="Montserrat Light"/>
              <a:sym typeface="Montserrat Light"/>
            </a:endParaRPr>
          </a:p>
          <a:p>
            <a:pPr indent="-355600" lvl="0" marL="457200" rtl="0" algn="l">
              <a:spcBef>
                <a:spcPts val="0"/>
              </a:spcBef>
              <a:spcAft>
                <a:spcPts val="0"/>
              </a:spcAft>
              <a:buClr>
                <a:srgbClr val="FFFFFF"/>
              </a:buClr>
              <a:buSzPts val="2000"/>
              <a:buFont typeface="Montserrat Light"/>
              <a:buChar char="❖"/>
            </a:pPr>
            <a:r>
              <a:rPr lang="en" sz="2000">
                <a:solidFill>
                  <a:srgbClr val="FFFFFF"/>
                </a:solidFill>
                <a:highlight>
                  <a:srgbClr val="000000"/>
                </a:highlight>
                <a:latin typeface="Montserrat Light"/>
                <a:ea typeface="Montserrat Light"/>
                <a:cs typeface="Montserrat Light"/>
                <a:sym typeface="Montserrat Light"/>
              </a:rPr>
              <a:t>Algorithm can detect more than just one person</a:t>
            </a:r>
            <a:endParaRPr sz="2000">
              <a:solidFill>
                <a:srgbClr val="FFFFFF"/>
              </a:solidFill>
              <a:highlight>
                <a:srgbClr val="000000"/>
              </a:highlight>
              <a:latin typeface="Montserrat Light"/>
              <a:ea typeface="Montserrat Light"/>
              <a:cs typeface="Montserrat Light"/>
              <a:sym typeface="Montserrat Light"/>
            </a:endParaRPr>
          </a:p>
        </p:txBody>
      </p:sp>
      <p:pic>
        <p:nvPicPr>
          <p:cNvPr id="112" name="Google Shape;112;p20"/>
          <p:cNvPicPr preferRelativeResize="0"/>
          <p:nvPr/>
        </p:nvPicPr>
        <p:blipFill>
          <a:blip r:embed="rId4">
            <a:alphaModFix/>
          </a:blip>
          <a:stretch>
            <a:fillRect/>
          </a:stretch>
        </p:blipFill>
        <p:spPr>
          <a:xfrm>
            <a:off x="3995401" y="1688338"/>
            <a:ext cx="4931750" cy="1766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id="117" name="Google Shape;117;p21"/>
          <p:cNvPicPr preferRelativeResize="0"/>
          <p:nvPr/>
        </p:nvPicPr>
        <p:blipFill>
          <a:blip r:embed="rId3">
            <a:alphaModFix amt="40000"/>
          </a:blip>
          <a:stretch>
            <a:fillRect/>
          </a:stretch>
        </p:blipFill>
        <p:spPr>
          <a:xfrm>
            <a:off x="0" y="285750"/>
            <a:ext cx="9144000" cy="4759876"/>
          </a:xfrm>
          <a:prstGeom prst="rect">
            <a:avLst/>
          </a:prstGeom>
          <a:noFill/>
          <a:ln>
            <a:noFill/>
          </a:ln>
        </p:spPr>
      </p:pic>
      <p:sp>
        <p:nvSpPr>
          <p:cNvPr id="118" name="Google Shape;118;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Montserrat Light"/>
                <a:ea typeface="Montserrat Light"/>
                <a:cs typeface="Montserrat Light"/>
                <a:sym typeface="Montserrat Light"/>
              </a:rPr>
              <a:t>Convolutional Neural Networks</a:t>
            </a:r>
            <a:endParaRPr>
              <a:latin typeface="Montserrat Light"/>
              <a:ea typeface="Montserrat Light"/>
              <a:cs typeface="Montserrat Light"/>
              <a:sym typeface="Montserrat Light"/>
            </a:endParaRPr>
          </a:p>
        </p:txBody>
      </p:sp>
      <p:sp>
        <p:nvSpPr>
          <p:cNvPr id="119" name="Google Shape;119;p21"/>
          <p:cNvSpPr txBox="1"/>
          <p:nvPr>
            <p:ph idx="1" type="body"/>
          </p:nvPr>
        </p:nvSpPr>
        <p:spPr>
          <a:xfrm>
            <a:off x="311700" y="1152475"/>
            <a:ext cx="4369200" cy="3857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Montserrat Light"/>
              <a:buChar char="❖"/>
            </a:pPr>
            <a:r>
              <a:rPr lang="en" sz="1400">
                <a:solidFill>
                  <a:schemeClr val="dk1"/>
                </a:solidFill>
                <a:highlight>
                  <a:srgbClr val="000000"/>
                </a:highlight>
                <a:latin typeface="Montserrat"/>
                <a:ea typeface="Montserrat"/>
                <a:cs typeface="Montserrat"/>
                <a:sym typeface="Montserrat"/>
              </a:rPr>
              <a:t>We used human detection by implementing Convolutional Neural Network (CNN) since is the most widely used deep learning technology, and it performs very well in the fields of image classification and object detection</a:t>
            </a:r>
            <a:endParaRPr sz="1400">
              <a:solidFill>
                <a:schemeClr val="dk1"/>
              </a:solidFill>
              <a:highlight>
                <a:srgbClr val="000000"/>
              </a:highlight>
              <a:latin typeface="Montserrat"/>
              <a:ea typeface="Montserrat"/>
              <a:cs typeface="Montserrat"/>
              <a:sym typeface="Montserrat"/>
            </a:endParaRPr>
          </a:p>
          <a:p>
            <a:pPr indent="-317500" lvl="0" marL="457200" rtl="0" algn="l">
              <a:spcBef>
                <a:spcPts val="0"/>
              </a:spcBef>
              <a:spcAft>
                <a:spcPts val="0"/>
              </a:spcAft>
              <a:buClr>
                <a:schemeClr val="dk1"/>
              </a:buClr>
              <a:buSzPts val="1400"/>
              <a:buFont typeface="Montserrat"/>
              <a:buChar char="❖"/>
            </a:pPr>
            <a:r>
              <a:rPr lang="en" sz="1400">
                <a:solidFill>
                  <a:schemeClr val="dk1"/>
                </a:solidFill>
                <a:highlight>
                  <a:srgbClr val="000000"/>
                </a:highlight>
              </a:rPr>
              <a:t>It  can also be used to detect potentially dangerous intruders equipped with firearms. The figure to the right shows the functional blocks of the proposed system. After the video is captured by the surveillance camera, it is passed to the key frame extraction subsystem, which reduces data size by selecting key frames for feasible real time running of the subsequent steps</a:t>
            </a:r>
            <a:endParaRPr sz="1400">
              <a:solidFill>
                <a:schemeClr val="dk1"/>
              </a:solidFill>
              <a:highlight>
                <a:srgbClr val="000000"/>
              </a:highlight>
            </a:endParaRPr>
          </a:p>
        </p:txBody>
      </p:sp>
      <p:pic>
        <p:nvPicPr>
          <p:cNvPr id="120" name="Google Shape;120;p21"/>
          <p:cNvPicPr preferRelativeResize="0"/>
          <p:nvPr/>
        </p:nvPicPr>
        <p:blipFill>
          <a:blip r:embed="rId4">
            <a:alphaModFix/>
          </a:blip>
          <a:stretch>
            <a:fillRect/>
          </a:stretch>
        </p:blipFill>
        <p:spPr>
          <a:xfrm>
            <a:off x="4864075" y="1238175"/>
            <a:ext cx="3913875" cy="28196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